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26"/>
  </p:notesMasterIdLst>
  <p:sldIdLst>
    <p:sldId id="256" r:id="rId2"/>
    <p:sldId id="424" r:id="rId3"/>
    <p:sldId id="434" r:id="rId4"/>
    <p:sldId id="358" r:id="rId5"/>
    <p:sldId id="312" r:id="rId6"/>
    <p:sldId id="313" r:id="rId7"/>
    <p:sldId id="314" r:id="rId8"/>
    <p:sldId id="317" r:id="rId9"/>
    <p:sldId id="439" r:id="rId10"/>
    <p:sldId id="436" r:id="rId11"/>
    <p:sldId id="361" r:id="rId12"/>
    <p:sldId id="435" r:id="rId13"/>
    <p:sldId id="311" r:id="rId14"/>
    <p:sldId id="440" r:id="rId15"/>
    <p:sldId id="433" r:id="rId16"/>
    <p:sldId id="427" r:id="rId17"/>
    <p:sldId id="428" r:id="rId18"/>
    <p:sldId id="429" r:id="rId19"/>
    <p:sldId id="431" r:id="rId20"/>
    <p:sldId id="432" r:id="rId21"/>
    <p:sldId id="360" r:id="rId22"/>
    <p:sldId id="437" r:id="rId23"/>
    <p:sldId id="438" r:id="rId24"/>
    <p:sldId id="293" r:id="rId25"/>
  </p:sldIdLst>
  <p:sldSz cx="9144000" cy="6858000" type="screen4x3"/>
  <p:notesSz cx="6794500" cy="99314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1A1F"/>
    <a:srgbClr val="E9B25E"/>
    <a:srgbClr val="EB9E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42"/>
    <p:restoredTop sz="94676"/>
  </p:normalViewPr>
  <p:slideViewPr>
    <p:cSldViewPr snapToGrid="0" snapToObjects="1">
      <p:cViewPr varScale="1">
        <p:scale>
          <a:sx n="81" d="100"/>
          <a:sy n="81" d="100"/>
        </p:scale>
        <p:origin x="1579" y="53"/>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642EB9-3BEA-4C95-851B-33B352CD4ECF}"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3E90E320-40D6-4473-BC59-3D4FDEDF8CAB}">
      <dgm:prSet custT="1"/>
      <dgm:spPr/>
      <dgm:t>
        <a:bodyPr/>
        <a:lstStyle/>
        <a:p>
          <a:r>
            <a:rPr lang="en-GB" sz="2400" dirty="0">
              <a:latin typeface="Arial" panose="020B0604020202020204" pitchFamily="34" charset="0"/>
              <a:cs typeface="Arial" panose="020B0604020202020204" pitchFamily="34" charset="0"/>
            </a:rPr>
            <a:t>Consequently, Direct Data Capture Machines (DDCMs) are recommended to the Government of Papua New Guinea (</a:t>
          </a:r>
          <a:r>
            <a:rPr lang="en-GB" sz="2400" dirty="0" err="1">
              <a:latin typeface="Arial" panose="020B0604020202020204" pitchFamily="34" charset="0"/>
              <a:cs typeface="Arial" panose="020B0604020202020204" pitchFamily="34" charset="0"/>
            </a:rPr>
            <a:t>GoPNG</a:t>
          </a:r>
          <a:r>
            <a:rPr lang="en-GB" sz="2400" dirty="0">
              <a:latin typeface="Arial" panose="020B0604020202020204" pitchFamily="34" charset="0"/>
              <a:cs typeface="Arial" panose="020B0604020202020204" pitchFamily="34" charset="0"/>
            </a:rPr>
            <a:t>) and PNG Electoral Commission (PNGEC) for the 2027 National Elections as they have the capacity to capture biographical information, pictures and the ten intact fingers. The DDCM comprises:</a:t>
          </a:r>
          <a:endParaRPr lang="en-US" sz="2400" dirty="0">
            <a:latin typeface="Arial" panose="020B0604020202020204" pitchFamily="34" charset="0"/>
            <a:cs typeface="Arial" panose="020B0604020202020204" pitchFamily="34" charset="0"/>
          </a:endParaRPr>
        </a:p>
      </dgm:t>
    </dgm:pt>
    <dgm:pt modelId="{E935A59A-6D75-4BCE-8809-E18E7A8129C9}" type="parTrans" cxnId="{4647E089-C44A-42E3-B0D2-AEF412A5A3C1}">
      <dgm:prSet/>
      <dgm:spPr/>
      <dgm:t>
        <a:bodyPr/>
        <a:lstStyle/>
        <a:p>
          <a:endParaRPr lang="en-US"/>
        </a:p>
      </dgm:t>
    </dgm:pt>
    <dgm:pt modelId="{F715F4E0-55AF-4C2D-93B0-D38D9BAD3EEC}" type="sibTrans" cxnId="{4647E089-C44A-42E3-B0D2-AEF412A5A3C1}">
      <dgm:prSet/>
      <dgm:spPr/>
      <dgm:t>
        <a:bodyPr/>
        <a:lstStyle/>
        <a:p>
          <a:endParaRPr lang="en-US"/>
        </a:p>
      </dgm:t>
    </dgm:pt>
    <dgm:pt modelId="{8F11FFC7-9AE8-44B7-B99D-B15D44907C52}">
      <dgm:prSet custT="1"/>
      <dgm:spPr/>
      <dgm:t>
        <a:bodyPr/>
        <a:lstStyle/>
        <a:p>
          <a:r>
            <a:rPr lang="en-GB" sz="2400" dirty="0">
              <a:latin typeface="Arial" panose="020B0604020202020204" pitchFamily="34" charset="0"/>
              <a:cs typeface="Arial" panose="020B0604020202020204" pitchFamily="34" charset="0"/>
            </a:rPr>
            <a:t>a computer system for capturing and storing voter information, </a:t>
          </a:r>
          <a:endParaRPr lang="en-US" sz="2400" dirty="0">
            <a:latin typeface="Arial" panose="020B0604020202020204" pitchFamily="34" charset="0"/>
            <a:cs typeface="Arial" panose="020B0604020202020204" pitchFamily="34" charset="0"/>
          </a:endParaRPr>
        </a:p>
      </dgm:t>
    </dgm:pt>
    <dgm:pt modelId="{C2E21FE6-72E0-4A01-A705-B9DFE212E861}" type="parTrans" cxnId="{4E54C89B-9935-4544-A464-1EB24118D390}">
      <dgm:prSet/>
      <dgm:spPr/>
      <dgm:t>
        <a:bodyPr/>
        <a:lstStyle/>
        <a:p>
          <a:endParaRPr lang="en-US"/>
        </a:p>
      </dgm:t>
    </dgm:pt>
    <dgm:pt modelId="{A9919BF3-FA2E-4D54-8296-1002105164F7}" type="sibTrans" cxnId="{4E54C89B-9935-4544-A464-1EB24118D390}">
      <dgm:prSet/>
      <dgm:spPr/>
      <dgm:t>
        <a:bodyPr/>
        <a:lstStyle/>
        <a:p>
          <a:endParaRPr lang="en-US"/>
        </a:p>
      </dgm:t>
    </dgm:pt>
    <dgm:pt modelId="{610C64ED-3BD6-402D-850A-5C124806EE4D}">
      <dgm:prSet custT="1"/>
      <dgm:spPr/>
      <dgm:t>
        <a:bodyPr/>
        <a:lstStyle/>
        <a:p>
          <a:r>
            <a:rPr lang="en-GB" sz="2400" dirty="0">
              <a:latin typeface="Arial" panose="020B0604020202020204" pitchFamily="34" charset="0"/>
              <a:cs typeface="Arial" panose="020B0604020202020204" pitchFamily="34" charset="0"/>
            </a:rPr>
            <a:t>a scanner for taking the fingerprints of citizens eligible to vote, </a:t>
          </a:r>
          <a:endParaRPr lang="en-US" sz="2400" dirty="0">
            <a:latin typeface="Arial" panose="020B0604020202020204" pitchFamily="34" charset="0"/>
            <a:cs typeface="Arial" panose="020B0604020202020204" pitchFamily="34" charset="0"/>
          </a:endParaRPr>
        </a:p>
      </dgm:t>
    </dgm:pt>
    <dgm:pt modelId="{158A4CCF-2024-408B-94A6-06BF640DAA8D}" type="parTrans" cxnId="{54880C96-77BF-48FA-A2BE-D453B00F8132}">
      <dgm:prSet/>
      <dgm:spPr/>
      <dgm:t>
        <a:bodyPr/>
        <a:lstStyle/>
        <a:p>
          <a:endParaRPr lang="en-US"/>
        </a:p>
      </dgm:t>
    </dgm:pt>
    <dgm:pt modelId="{99E90511-A5E8-428B-8947-720C30243A42}" type="sibTrans" cxnId="{54880C96-77BF-48FA-A2BE-D453B00F8132}">
      <dgm:prSet/>
      <dgm:spPr/>
      <dgm:t>
        <a:bodyPr/>
        <a:lstStyle/>
        <a:p>
          <a:endParaRPr lang="en-US"/>
        </a:p>
      </dgm:t>
    </dgm:pt>
    <dgm:pt modelId="{1B32C121-AAF1-4738-8167-F47E824748DD}">
      <dgm:prSet custT="1"/>
      <dgm:spPr/>
      <dgm:t>
        <a:bodyPr/>
        <a:lstStyle/>
        <a:p>
          <a:r>
            <a:rPr lang="en-GB" sz="2400" dirty="0">
              <a:latin typeface="Arial" panose="020B0604020202020204" pitchFamily="34" charset="0"/>
              <a:cs typeface="Arial" panose="020B0604020202020204" pitchFamily="34" charset="0"/>
            </a:rPr>
            <a:t>a camera for taking pictures of eligible voters and batteries (backup) to prevent power failure, </a:t>
          </a:r>
          <a:endParaRPr lang="en-US" sz="2400" dirty="0">
            <a:latin typeface="Arial" panose="020B0604020202020204" pitchFamily="34" charset="0"/>
            <a:cs typeface="Arial" panose="020B0604020202020204" pitchFamily="34" charset="0"/>
          </a:endParaRPr>
        </a:p>
      </dgm:t>
    </dgm:pt>
    <dgm:pt modelId="{2A87A95A-3B8F-4B94-BE25-65CDD6765CAF}" type="parTrans" cxnId="{C710F77B-94BE-4FED-B530-4B85BBF5687B}">
      <dgm:prSet/>
      <dgm:spPr/>
      <dgm:t>
        <a:bodyPr/>
        <a:lstStyle/>
        <a:p>
          <a:endParaRPr lang="en-US"/>
        </a:p>
      </dgm:t>
    </dgm:pt>
    <dgm:pt modelId="{923BF774-2693-485B-997B-211CA47C9785}" type="sibTrans" cxnId="{C710F77B-94BE-4FED-B530-4B85BBF5687B}">
      <dgm:prSet/>
      <dgm:spPr/>
      <dgm:t>
        <a:bodyPr/>
        <a:lstStyle/>
        <a:p>
          <a:endParaRPr lang="en-US"/>
        </a:p>
      </dgm:t>
    </dgm:pt>
    <dgm:pt modelId="{667DD9D3-62F7-4E4D-836C-8A2AD36AC2D1}">
      <dgm:prSet custT="1"/>
      <dgm:spPr/>
      <dgm:t>
        <a:bodyPr/>
        <a:lstStyle/>
        <a:p>
          <a:r>
            <a:rPr lang="en-GB" sz="2400" dirty="0">
              <a:latin typeface="Arial" panose="020B0604020202020204" pitchFamily="34" charset="0"/>
              <a:cs typeface="Arial" panose="020B0604020202020204" pitchFamily="34" charset="0"/>
            </a:rPr>
            <a:t>an External Hard Disk (HDD) for backing up the data of eligible voters, and</a:t>
          </a:r>
          <a:endParaRPr lang="en-US" sz="2400" dirty="0">
            <a:latin typeface="Arial" panose="020B0604020202020204" pitchFamily="34" charset="0"/>
            <a:cs typeface="Arial" panose="020B0604020202020204" pitchFamily="34" charset="0"/>
          </a:endParaRPr>
        </a:p>
      </dgm:t>
    </dgm:pt>
    <dgm:pt modelId="{B7BB465E-4FF9-46A1-9610-929544BBAB35}" type="parTrans" cxnId="{AA80750E-8075-4CF8-BA27-A7B010DB0C60}">
      <dgm:prSet/>
      <dgm:spPr/>
      <dgm:t>
        <a:bodyPr/>
        <a:lstStyle/>
        <a:p>
          <a:endParaRPr lang="en-US"/>
        </a:p>
      </dgm:t>
    </dgm:pt>
    <dgm:pt modelId="{984AF3A8-F3AD-4D7F-94C9-B87FD6219B35}" type="sibTrans" cxnId="{AA80750E-8075-4CF8-BA27-A7B010DB0C60}">
      <dgm:prSet/>
      <dgm:spPr/>
      <dgm:t>
        <a:bodyPr/>
        <a:lstStyle/>
        <a:p>
          <a:endParaRPr lang="en-US"/>
        </a:p>
      </dgm:t>
    </dgm:pt>
    <dgm:pt modelId="{A3E7F8FF-F573-4B78-88B4-76449F869E06}">
      <dgm:prSet custT="1"/>
      <dgm:spPr/>
      <dgm:t>
        <a:bodyPr/>
        <a:lstStyle/>
        <a:p>
          <a:r>
            <a:rPr lang="en-GB" sz="2400" dirty="0">
              <a:latin typeface="Arial" panose="020B0604020202020204" pitchFamily="34" charset="0"/>
              <a:cs typeface="Arial" panose="020B0604020202020204" pitchFamily="34" charset="0"/>
            </a:rPr>
            <a:t>a printer for producing the Temporary Voters Card. </a:t>
          </a:r>
          <a:endParaRPr lang="en-US" sz="2400" dirty="0">
            <a:latin typeface="Arial" panose="020B0604020202020204" pitchFamily="34" charset="0"/>
            <a:cs typeface="Arial" panose="020B0604020202020204" pitchFamily="34" charset="0"/>
          </a:endParaRPr>
        </a:p>
      </dgm:t>
    </dgm:pt>
    <dgm:pt modelId="{C15BDA97-2F7D-436B-8648-3DB9D0F5BE93}" type="parTrans" cxnId="{A225EA2E-C359-4501-B31A-D89E303441B2}">
      <dgm:prSet/>
      <dgm:spPr/>
      <dgm:t>
        <a:bodyPr/>
        <a:lstStyle/>
        <a:p>
          <a:endParaRPr lang="en-US"/>
        </a:p>
      </dgm:t>
    </dgm:pt>
    <dgm:pt modelId="{DFB0E339-B4DB-42B2-B851-CE695715BCB5}" type="sibTrans" cxnId="{A225EA2E-C359-4501-B31A-D89E303441B2}">
      <dgm:prSet/>
      <dgm:spPr/>
      <dgm:t>
        <a:bodyPr/>
        <a:lstStyle/>
        <a:p>
          <a:endParaRPr lang="en-US"/>
        </a:p>
      </dgm:t>
    </dgm:pt>
    <dgm:pt modelId="{401DFD0A-8877-416F-9714-158403BAB588}">
      <dgm:prSet/>
      <dgm:spPr/>
      <dgm:t>
        <a:bodyPr/>
        <a:lstStyle/>
        <a:p>
          <a:endParaRPr lang="en-US" sz="1600" dirty="0"/>
        </a:p>
      </dgm:t>
    </dgm:pt>
    <dgm:pt modelId="{B0ED7A0D-3A11-4904-904F-8EFD432DFB6F}" type="parTrans" cxnId="{5653303D-B83F-44B5-9FE2-128EA013C8A5}">
      <dgm:prSet/>
      <dgm:spPr/>
      <dgm:t>
        <a:bodyPr/>
        <a:lstStyle/>
        <a:p>
          <a:endParaRPr lang="en-US"/>
        </a:p>
      </dgm:t>
    </dgm:pt>
    <dgm:pt modelId="{E670FBCF-1319-489C-B17F-56B5B8EC3C71}" type="sibTrans" cxnId="{5653303D-B83F-44B5-9FE2-128EA013C8A5}">
      <dgm:prSet/>
      <dgm:spPr/>
      <dgm:t>
        <a:bodyPr/>
        <a:lstStyle/>
        <a:p>
          <a:endParaRPr lang="en-US"/>
        </a:p>
      </dgm:t>
    </dgm:pt>
    <dgm:pt modelId="{6470E970-3484-4FDA-8BDF-3EC982095FFA}" type="pres">
      <dgm:prSet presAssocID="{76642EB9-3BEA-4C95-851B-33B352CD4ECF}" presName="Name0" presStyleCnt="0">
        <dgm:presLayoutVars>
          <dgm:dir/>
          <dgm:resizeHandles val="exact"/>
        </dgm:presLayoutVars>
      </dgm:prSet>
      <dgm:spPr/>
    </dgm:pt>
    <dgm:pt modelId="{D4781C32-7BA5-49D7-92A9-228842DEE04D}" type="pres">
      <dgm:prSet presAssocID="{3E90E320-40D6-4473-BC59-3D4FDEDF8CAB}" presName="node" presStyleLbl="node1" presStyleIdx="0" presStyleCnt="1">
        <dgm:presLayoutVars>
          <dgm:bulletEnabled val="1"/>
        </dgm:presLayoutVars>
      </dgm:prSet>
      <dgm:spPr/>
    </dgm:pt>
  </dgm:ptLst>
  <dgm:cxnLst>
    <dgm:cxn modelId="{AA80750E-8075-4CF8-BA27-A7B010DB0C60}" srcId="{3E90E320-40D6-4473-BC59-3D4FDEDF8CAB}" destId="{667DD9D3-62F7-4E4D-836C-8A2AD36AC2D1}" srcOrd="3" destOrd="0" parTransId="{B7BB465E-4FF9-46A1-9610-929544BBAB35}" sibTransId="{984AF3A8-F3AD-4D7F-94C9-B87FD6219B35}"/>
    <dgm:cxn modelId="{A225EA2E-C359-4501-B31A-D89E303441B2}" srcId="{3E90E320-40D6-4473-BC59-3D4FDEDF8CAB}" destId="{A3E7F8FF-F573-4B78-88B4-76449F869E06}" srcOrd="4" destOrd="0" parTransId="{C15BDA97-2F7D-436B-8648-3DB9D0F5BE93}" sibTransId="{DFB0E339-B4DB-42B2-B851-CE695715BCB5}"/>
    <dgm:cxn modelId="{5653303D-B83F-44B5-9FE2-128EA013C8A5}" srcId="{3E90E320-40D6-4473-BC59-3D4FDEDF8CAB}" destId="{401DFD0A-8877-416F-9714-158403BAB588}" srcOrd="5" destOrd="0" parTransId="{B0ED7A0D-3A11-4904-904F-8EFD432DFB6F}" sibTransId="{E670FBCF-1319-489C-B17F-56B5B8EC3C71}"/>
    <dgm:cxn modelId="{FA619769-C38E-477E-85EC-17BA55C39DEA}" type="presOf" srcId="{76642EB9-3BEA-4C95-851B-33B352CD4ECF}" destId="{6470E970-3484-4FDA-8BDF-3EC982095FFA}" srcOrd="0" destOrd="0" presId="urn:microsoft.com/office/officeart/2005/8/layout/process1"/>
    <dgm:cxn modelId="{B8876B54-87B5-4FED-8995-01DAB67AC3EC}" type="presOf" srcId="{1B32C121-AAF1-4738-8167-F47E824748DD}" destId="{D4781C32-7BA5-49D7-92A9-228842DEE04D}" srcOrd="0" destOrd="3" presId="urn:microsoft.com/office/officeart/2005/8/layout/process1"/>
    <dgm:cxn modelId="{C710F77B-94BE-4FED-B530-4B85BBF5687B}" srcId="{3E90E320-40D6-4473-BC59-3D4FDEDF8CAB}" destId="{1B32C121-AAF1-4738-8167-F47E824748DD}" srcOrd="2" destOrd="0" parTransId="{2A87A95A-3B8F-4B94-BE25-65CDD6765CAF}" sibTransId="{923BF774-2693-485B-997B-211CA47C9785}"/>
    <dgm:cxn modelId="{4647E089-C44A-42E3-B0D2-AEF412A5A3C1}" srcId="{76642EB9-3BEA-4C95-851B-33B352CD4ECF}" destId="{3E90E320-40D6-4473-BC59-3D4FDEDF8CAB}" srcOrd="0" destOrd="0" parTransId="{E935A59A-6D75-4BCE-8809-E18E7A8129C9}" sibTransId="{F715F4E0-55AF-4C2D-93B0-D38D9BAD3EEC}"/>
    <dgm:cxn modelId="{2990E78C-CC74-4927-B032-E89B7008BA23}" type="presOf" srcId="{610C64ED-3BD6-402D-850A-5C124806EE4D}" destId="{D4781C32-7BA5-49D7-92A9-228842DEE04D}" srcOrd="0" destOrd="2" presId="urn:microsoft.com/office/officeart/2005/8/layout/process1"/>
    <dgm:cxn modelId="{919D4C90-2E58-423F-B04A-75EB0B403D23}" type="presOf" srcId="{667DD9D3-62F7-4E4D-836C-8A2AD36AC2D1}" destId="{D4781C32-7BA5-49D7-92A9-228842DEE04D}" srcOrd="0" destOrd="4" presId="urn:microsoft.com/office/officeart/2005/8/layout/process1"/>
    <dgm:cxn modelId="{54880C96-77BF-48FA-A2BE-D453B00F8132}" srcId="{3E90E320-40D6-4473-BC59-3D4FDEDF8CAB}" destId="{610C64ED-3BD6-402D-850A-5C124806EE4D}" srcOrd="1" destOrd="0" parTransId="{158A4CCF-2024-408B-94A6-06BF640DAA8D}" sibTransId="{99E90511-A5E8-428B-8947-720C30243A42}"/>
    <dgm:cxn modelId="{54815D9B-BAAA-413C-A3AC-2DA89AD0785F}" type="presOf" srcId="{401DFD0A-8877-416F-9714-158403BAB588}" destId="{D4781C32-7BA5-49D7-92A9-228842DEE04D}" srcOrd="0" destOrd="6" presId="urn:microsoft.com/office/officeart/2005/8/layout/process1"/>
    <dgm:cxn modelId="{4E54C89B-9935-4544-A464-1EB24118D390}" srcId="{3E90E320-40D6-4473-BC59-3D4FDEDF8CAB}" destId="{8F11FFC7-9AE8-44B7-B99D-B15D44907C52}" srcOrd="0" destOrd="0" parTransId="{C2E21FE6-72E0-4A01-A705-B9DFE212E861}" sibTransId="{A9919BF3-FA2E-4D54-8296-1002105164F7}"/>
    <dgm:cxn modelId="{468E64A9-596C-46E2-AF81-F6DD129ADAF3}" type="presOf" srcId="{A3E7F8FF-F573-4B78-88B4-76449F869E06}" destId="{D4781C32-7BA5-49D7-92A9-228842DEE04D}" srcOrd="0" destOrd="5" presId="urn:microsoft.com/office/officeart/2005/8/layout/process1"/>
    <dgm:cxn modelId="{CBC4C5BA-94CC-4EB4-A5DB-EFDE1F0E48BD}" type="presOf" srcId="{8F11FFC7-9AE8-44B7-B99D-B15D44907C52}" destId="{D4781C32-7BA5-49D7-92A9-228842DEE04D}" srcOrd="0" destOrd="1" presId="urn:microsoft.com/office/officeart/2005/8/layout/process1"/>
    <dgm:cxn modelId="{50DFE7C8-5ABC-447A-A8EF-FC9D5DCF8B0A}" type="presOf" srcId="{3E90E320-40D6-4473-BC59-3D4FDEDF8CAB}" destId="{D4781C32-7BA5-49D7-92A9-228842DEE04D}" srcOrd="0" destOrd="0" presId="urn:microsoft.com/office/officeart/2005/8/layout/process1"/>
    <dgm:cxn modelId="{37A1E5BD-D5C2-4B0C-9AD6-8481D6FDACF4}" type="presParOf" srcId="{6470E970-3484-4FDA-8BDF-3EC982095FFA}" destId="{D4781C32-7BA5-49D7-92A9-228842DEE04D}"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58EFE6-C6A7-4B13-B11F-47DC01339A34}"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en-US"/>
        </a:p>
      </dgm:t>
    </dgm:pt>
    <dgm:pt modelId="{48134936-F48B-4984-A221-C7F1F362D51D}">
      <dgm:prSet custT="1"/>
      <dgm:spPr/>
      <dgm:t>
        <a:bodyPr/>
        <a:lstStyle/>
        <a:p>
          <a:r>
            <a:rPr lang="en-GB" sz="2400" dirty="0">
              <a:latin typeface="Arial" panose="020B0604020202020204" pitchFamily="34" charset="0"/>
              <a:cs typeface="Arial" panose="020B0604020202020204" pitchFamily="34" charset="0"/>
            </a:rPr>
            <a:t>In addition to the use of DDCMs, the NRI Research Team and Electoral Commission (EC) will collaboratively develop Open-Source Voter Registration (OSVR-PNG) software comprising open-source technologies and biometric image software for comparing and analysing the biometric data of eligible voters. The results from each voting centre across PNG will be transmitted using electronic emails or a Microsoft Excel Sheet at the conclusion of voting on the day of national elections to PNGEC in Port Moresby. The DDCMs do not need any previous or current population data to enrol citizens that are eligible to vote in the Papua New Guinea National Elections.</a:t>
          </a:r>
          <a:endParaRPr lang="en-US" sz="2400" dirty="0">
            <a:latin typeface="Arial" panose="020B0604020202020204" pitchFamily="34" charset="0"/>
            <a:cs typeface="Arial" panose="020B0604020202020204" pitchFamily="34" charset="0"/>
          </a:endParaRPr>
        </a:p>
      </dgm:t>
    </dgm:pt>
    <dgm:pt modelId="{3E421253-EDDC-47A8-8DA3-77911C5FCBAD}" type="parTrans" cxnId="{7873384F-4175-4870-B4AC-7EF486D1110A}">
      <dgm:prSet/>
      <dgm:spPr/>
      <dgm:t>
        <a:bodyPr/>
        <a:lstStyle/>
        <a:p>
          <a:endParaRPr lang="en-US"/>
        </a:p>
      </dgm:t>
    </dgm:pt>
    <dgm:pt modelId="{6F1FFC0C-6268-4E64-9838-EADC8E10CEE3}" type="sibTrans" cxnId="{7873384F-4175-4870-B4AC-7EF486D1110A}">
      <dgm:prSet/>
      <dgm:spPr/>
      <dgm:t>
        <a:bodyPr/>
        <a:lstStyle/>
        <a:p>
          <a:endParaRPr lang="en-US"/>
        </a:p>
      </dgm:t>
    </dgm:pt>
    <dgm:pt modelId="{4DB1CF5E-E9C1-4CAC-807D-8494839CE91E}" type="pres">
      <dgm:prSet presAssocID="{1358EFE6-C6A7-4B13-B11F-47DC01339A34}" presName="Name0" presStyleCnt="0">
        <dgm:presLayoutVars>
          <dgm:chMax val="7"/>
          <dgm:dir/>
          <dgm:animLvl val="lvl"/>
          <dgm:resizeHandles val="exact"/>
        </dgm:presLayoutVars>
      </dgm:prSet>
      <dgm:spPr/>
    </dgm:pt>
    <dgm:pt modelId="{DEE369BB-9C80-4A14-83A3-93B40F4E4745}" type="pres">
      <dgm:prSet presAssocID="{48134936-F48B-4984-A221-C7F1F362D51D}" presName="circle1" presStyleLbl="node1" presStyleIdx="0" presStyleCnt="1" custScaleY="104287"/>
      <dgm:spPr/>
    </dgm:pt>
    <dgm:pt modelId="{44AE96E8-8B43-4641-9D7E-5DD483A4FCB3}" type="pres">
      <dgm:prSet presAssocID="{48134936-F48B-4984-A221-C7F1F362D51D}" presName="space" presStyleCnt="0"/>
      <dgm:spPr/>
    </dgm:pt>
    <dgm:pt modelId="{4FE57841-E3DD-482D-A587-0EADEEDC4C3B}" type="pres">
      <dgm:prSet presAssocID="{48134936-F48B-4984-A221-C7F1F362D51D}" presName="rect1" presStyleLbl="alignAcc1" presStyleIdx="0" presStyleCnt="1" custScaleX="100000" custScaleY="104287"/>
      <dgm:spPr/>
    </dgm:pt>
    <dgm:pt modelId="{EDF6225E-1D3B-4566-BB39-4F7EBDC1787F}" type="pres">
      <dgm:prSet presAssocID="{48134936-F48B-4984-A221-C7F1F362D51D}" presName="rect1ParTxNoCh" presStyleLbl="alignAcc1" presStyleIdx="0" presStyleCnt="1">
        <dgm:presLayoutVars>
          <dgm:chMax val="1"/>
          <dgm:bulletEnabled val="1"/>
        </dgm:presLayoutVars>
      </dgm:prSet>
      <dgm:spPr/>
    </dgm:pt>
  </dgm:ptLst>
  <dgm:cxnLst>
    <dgm:cxn modelId="{982AEF32-E16B-4484-B600-3B47E6C07D50}" type="presOf" srcId="{1358EFE6-C6A7-4B13-B11F-47DC01339A34}" destId="{4DB1CF5E-E9C1-4CAC-807D-8494839CE91E}" srcOrd="0" destOrd="0" presId="urn:microsoft.com/office/officeart/2005/8/layout/target3"/>
    <dgm:cxn modelId="{431F115C-2A82-4981-BF2C-E4BA7661ABD1}" type="presOf" srcId="{48134936-F48B-4984-A221-C7F1F362D51D}" destId="{4FE57841-E3DD-482D-A587-0EADEEDC4C3B}" srcOrd="0" destOrd="0" presId="urn:microsoft.com/office/officeart/2005/8/layout/target3"/>
    <dgm:cxn modelId="{28B43946-1CFA-44D5-A5B7-2DEC898F8BA2}" type="presOf" srcId="{48134936-F48B-4984-A221-C7F1F362D51D}" destId="{EDF6225E-1D3B-4566-BB39-4F7EBDC1787F}" srcOrd="1" destOrd="0" presId="urn:microsoft.com/office/officeart/2005/8/layout/target3"/>
    <dgm:cxn modelId="{7873384F-4175-4870-B4AC-7EF486D1110A}" srcId="{1358EFE6-C6A7-4B13-B11F-47DC01339A34}" destId="{48134936-F48B-4984-A221-C7F1F362D51D}" srcOrd="0" destOrd="0" parTransId="{3E421253-EDDC-47A8-8DA3-77911C5FCBAD}" sibTransId="{6F1FFC0C-6268-4E64-9838-EADC8E10CEE3}"/>
    <dgm:cxn modelId="{91585F89-507D-4BB3-844B-B82DEAC827E8}" type="presParOf" srcId="{4DB1CF5E-E9C1-4CAC-807D-8494839CE91E}" destId="{DEE369BB-9C80-4A14-83A3-93B40F4E4745}" srcOrd="0" destOrd="0" presId="urn:microsoft.com/office/officeart/2005/8/layout/target3"/>
    <dgm:cxn modelId="{E67118A0-463F-4267-A76D-C976F2748E5F}" type="presParOf" srcId="{4DB1CF5E-E9C1-4CAC-807D-8494839CE91E}" destId="{44AE96E8-8B43-4641-9D7E-5DD483A4FCB3}" srcOrd="1" destOrd="0" presId="urn:microsoft.com/office/officeart/2005/8/layout/target3"/>
    <dgm:cxn modelId="{88525B17-78A0-4C92-890D-8C0DB32CC89D}" type="presParOf" srcId="{4DB1CF5E-E9C1-4CAC-807D-8494839CE91E}" destId="{4FE57841-E3DD-482D-A587-0EADEEDC4C3B}" srcOrd="2" destOrd="0" presId="urn:microsoft.com/office/officeart/2005/8/layout/target3"/>
    <dgm:cxn modelId="{E6984A67-93E9-4195-BD02-40A45652CEE9}" type="presParOf" srcId="{4DB1CF5E-E9C1-4CAC-807D-8494839CE91E}" destId="{EDF6225E-1D3B-4566-BB39-4F7EBDC1787F}" srcOrd="3"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AE8490D-313C-4B8C-BFDD-39D8FC906821}"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n-US"/>
        </a:p>
      </dgm:t>
    </dgm:pt>
    <dgm:pt modelId="{CAAB882F-2C36-43C5-B73B-755C9CBDC94E}">
      <dgm:prSet custT="1"/>
      <dgm:spPr/>
      <dgm:t>
        <a:bodyPr/>
        <a:lstStyle/>
        <a:p>
          <a:r>
            <a:rPr lang="en-GB" sz="2000" b="1" dirty="0">
              <a:latin typeface="Arial" panose="020B0604020202020204" pitchFamily="34" charset="0"/>
              <a:cs typeface="Arial" panose="020B0604020202020204" pitchFamily="34" charset="0"/>
            </a:rPr>
            <a:t>The Multi-Day Teams (MDT) will capture the biographical data, Pictures and the intact fingerprints of citizens registering and print voter registration confirmation slips.</a:t>
          </a:r>
          <a:endParaRPr lang="en-US" sz="2000" b="1" dirty="0">
            <a:latin typeface="Arial" panose="020B0604020202020204" pitchFamily="34" charset="0"/>
            <a:cs typeface="Arial" panose="020B0604020202020204" pitchFamily="34" charset="0"/>
          </a:endParaRPr>
        </a:p>
      </dgm:t>
    </dgm:pt>
    <dgm:pt modelId="{670FC43E-29D3-471E-9750-39A6682A655B}" type="parTrans" cxnId="{8AA566E5-1AD7-4965-89A8-20E285F38DE4}">
      <dgm:prSet/>
      <dgm:spPr/>
      <dgm:t>
        <a:bodyPr/>
        <a:lstStyle/>
        <a:p>
          <a:endParaRPr lang="en-US"/>
        </a:p>
      </dgm:t>
    </dgm:pt>
    <dgm:pt modelId="{2CB119F4-E0BC-4EAB-A011-E4712A79A341}" type="sibTrans" cxnId="{8AA566E5-1AD7-4965-89A8-20E285F38DE4}">
      <dgm:prSet/>
      <dgm:spPr/>
      <dgm:t>
        <a:bodyPr/>
        <a:lstStyle/>
        <a:p>
          <a:endParaRPr lang="en-US"/>
        </a:p>
      </dgm:t>
    </dgm:pt>
    <dgm:pt modelId="{E8AC09DA-2843-4C85-BD56-1EE77C706416}">
      <dgm:prSet custT="1"/>
      <dgm:spPr/>
      <dgm:t>
        <a:bodyPr/>
        <a:lstStyle/>
        <a:p>
          <a:r>
            <a:rPr lang="en-GB" sz="2200" b="1" dirty="0">
              <a:latin typeface="Arial" panose="020B0604020202020204" pitchFamily="34" charset="0"/>
              <a:cs typeface="Arial" panose="020B0604020202020204" pitchFamily="34" charset="0"/>
            </a:rPr>
            <a:t>The registered voters will visit the registration venues on days appointed by the EC to collect the </a:t>
          </a:r>
          <a:r>
            <a:rPr lang="en-GB" sz="2200" b="1" dirty="0">
              <a:solidFill>
                <a:srgbClr val="FF0000"/>
              </a:solidFill>
              <a:latin typeface="Arial" panose="020B0604020202020204" pitchFamily="34" charset="0"/>
              <a:cs typeface="Arial" panose="020B0604020202020204" pitchFamily="34" charset="0"/>
            </a:rPr>
            <a:t>‘Temporary Voter’s Card’ </a:t>
          </a:r>
          <a:r>
            <a:rPr lang="en-GB" sz="2200" b="1" dirty="0">
              <a:latin typeface="Arial" panose="020B0604020202020204" pitchFamily="34" charset="0"/>
              <a:cs typeface="Arial" panose="020B0604020202020204" pitchFamily="34" charset="0"/>
            </a:rPr>
            <a:t>for the 2027 elections.</a:t>
          </a:r>
          <a:endParaRPr lang="en-US" sz="2200" b="1" dirty="0">
            <a:latin typeface="Arial" panose="020B0604020202020204" pitchFamily="34" charset="0"/>
            <a:cs typeface="Arial" panose="020B0604020202020204" pitchFamily="34" charset="0"/>
          </a:endParaRPr>
        </a:p>
      </dgm:t>
    </dgm:pt>
    <dgm:pt modelId="{DAD9AE60-CE8D-418D-A20F-B9BB5E6B7FDF}" type="parTrans" cxnId="{C29E6645-E6B2-4FB3-9577-AB622BB9A303}">
      <dgm:prSet/>
      <dgm:spPr/>
      <dgm:t>
        <a:bodyPr/>
        <a:lstStyle/>
        <a:p>
          <a:endParaRPr lang="en-US"/>
        </a:p>
      </dgm:t>
    </dgm:pt>
    <dgm:pt modelId="{21ABA030-B6FC-4C24-AA9D-68B4F866E363}" type="sibTrans" cxnId="{C29E6645-E6B2-4FB3-9577-AB622BB9A303}">
      <dgm:prSet/>
      <dgm:spPr/>
      <dgm:t>
        <a:bodyPr/>
        <a:lstStyle/>
        <a:p>
          <a:endParaRPr lang="en-US"/>
        </a:p>
      </dgm:t>
    </dgm:pt>
    <dgm:pt modelId="{C721CDFF-05FB-4365-AAC5-85A687130AF2}">
      <dgm:prSet custT="1"/>
      <dgm:spPr/>
      <dgm:t>
        <a:bodyPr/>
        <a:lstStyle/>
        <a:p>
          <a:r>
            <a:rPr lang="en-GB" sz="2200" b="1" dirty="0">
              <a:latin typeface="Arial" panose="020B0604020202020204" pitchFamily="34" charset="0"/>
              <a:cs typeface="Arial" panose="020B0604020202020204" pitchFamily="34" charset="0"/>
            </a:rPr>
            <a:t>Permanent Voters’ Cards will be produced by the EC after the 2027 elections and used for the 2032 National </a:t>
          </a:r>
          <a:r>
            <a:rPr lang="en-GB" sz="2200" b="1" dirty="0"/>
            <a:t>Elections.</a:t>
          </a:r>
          <a:endParaRPr lang="en-US" sz="2200" b="1" dirty="0"/>
        </a:p>
      </dgm:t>
    </dgm:pt>
    <dgm:pt modelId="{49B0567A-2E1F-4C4F-BD08-A3573D7A2077}" type="parTrans" cxnId="{DD793EF6-3D48-45BD-A672-534DE68B4E00}">
      <dgm:prSet/>
      <dgm:spPr/>
      <dgm:t>
        <a:bodyPr/>
        <a:lstStyle/>
        <a:p>
          <a:endParaRPr lang="en-US"/>
        </a:p>
      </dgm:t>
    </dgm:pt>
    <dgm:pt modelId="{FA8ED905-1B84-4A95-9D38-F7B87042FB70}" type="sibTrans" cxnId="{DD793EF6-3D48-45BD-A672-534DE68B4E00}">
      <dgm:prSet/>
      <dgm:spPr/>
      <dgm:t>
        <a:bodyPr/>
        <a:lstStyle/>
        <a:p>
          <a:endParaRPr lang="en-US"/>
        </a:p>
      </dgm:t>
    </dgm:pt>
    <dgm:pt modelId="{0970BFF6-9227-48F9-9B42-37201B37E0C8}" type="pres">
      <dgm:prSet presAssocID="{EAE8490D-313C-4B8C-BFDD-39D8FC906821}" presName="Name0" presStyleCnt="0">
        <dgm:presLayoutVars>
          <dgm:dir/>
          <dgm:resizeHandles val="exact"/>
        </dgm:presLayoutVars>
      </dgm:prSet>
      <dgm:spPr/>
    </dgm:pt>
    <dgm:pt modelId="{E8F58DEF-B545-44D4-AFA9-FCFE7D3306F7}" type="pres">
      <dgm:prSet presAssocID="{EAE8490D-313C-4B8C-BFDD-39D8FC906821}" presName="arrow" presStyleLbl="bgShp" presStyleIdx="0" presStyleCnt="1"/>
      <dgm:spPr/>
    </dgm:pt>
    <dgm:pt modelId="{9643EE81-A153-42F2-9B88-62B45969C9B6}" type="pres">
      <dgm:prSet presAssocID="{EAE8490D-313C-4B8C-BFDD-39D8FC906821}" presName="points" presStyleCnt="0"/>
      <dgm:spPr/>
    </dgm:pt>
    <dgm:pt modelId="{C723A6C1-227D-40D9-B6E6-66D7E4DBDD29}" type="pres">
      <dgm:prSet presAssocID="{CAAB882F-2C36-43C5-B73B-755C9CBDC94E}" presName="compositeA" presStyleCnt="0"/>
      <dgm:spPr/>
    </dgm:pt>
    <dgm:pt modelId="{E62495D1-985F-44C4-B67C-F6170DE0202A}" type="pres">
      <dgm:prSet presAssocID="{CAAB882F-2C36-43C5-B73B-755C9CBDC94E}" presName="textA" presStyleLbl="revTx" presStyleIdx="0" presStyleCnt="3" custScaleX="2000000" custScaleY="154756" custLinFactNeighborY="93645">
        <dgm:presLayoutVars>
          <dgm:bulletEnabled val="1"/>
        </dgm:presLayoutVars>
      </dgm:prSet>
      <dgm:spPr/>
    </dgm:pt>
    <dgm:pt modelId="{C3DD639C-E680-4444-A488-6D07AD7D23F7}" type="pres">
      <dgm:prSet presAssocID="{CAAB882F-2C36-43C5-B73B-755C9CBDC94E}" presName="circleA" presStyleLbl="node1" presStyleIdx="0" presStyleCnt="3"/>
      <dgm:spPr/>
    </dgm:pt>
    <dgm:pt modelId="{1AEF8EB0-DB5D-4D5D-962C-524BBE582D30}" type="pres">
      <dgm:prSet presAssocID="{CAAB882F-2C36-43C5-B73B-755C9CBDC94E}" presName="spaceA" presStyleCnt="0"/>
      <dgm:spPr/>
    </dgm:pt>
    <dgm:pt modelId="{B1ECED60-9E4C-4A49-8B29-B2E643796169}" type="pres">
      <dgm:prSet presAssocID="{2CB119F4-E0BC-4EAB-A011-E4712A79A341}" presName="space" presStyleCnt="0"/>
      <dgm:spPr/>
    </dgm:pt>
    <dgm:pt modelId="{DFAC7721-5B9E-4864-9FB6-EA4E0E54077B}" type="pres">
      <dgm:prSet presAssocID="{E8AC09DA-2843-4C85-BD56-1EE77C706416}" presName="compositeB" presStyleCnt="0"/>
      <dgm:spPr/>
    </dgm:pt>
    <dgm:pt modelId="{9B10587B-BBEF-409A-A997-AB631614FFFC}" type="pres">
      <dgm:prSet presAssocID="{E8AC09DA-2843-4C85-BD56-1EE77C706416}" presName="textB" presStyleLbl="revTx" presStyleIdx="1" presStyleCnt="3" custScaleX="2000000" custScaleY="250000" custLinFactNeighborY="-31895">
        <dgm:presLayoutVars>
          <dgm:bulletEnabled val="1"/>
        </dgm:presLayoutVars>
      </dgm:prSet>
      <dgm:spPr/>
    </dgm:pt>
    <dgm:pt modelId="{59E998C0-622A-463F-B267-473903721D4D}" type="pres">
      <dgm:prSet presAssocID="{E8AC09DA-2843-4C85-BD56-1EE77C706416}" presName="circleB" presStyleLbl="node1" presStyleIdx="1" presStyleCnt="3"/>
      <dgm:spPr/>
    </dgm:pt>
    <dgm:pt modelId="{AC4BD6FE-EEF8-4A23-9815-7BCA399DCB45}" type="pres">
      <dgm:prSet presAssocID="{E8AC09DA-2843-4C85-BD56-1EE77C706416}" presName="spaceB" presStyleCnt="0"/>
      <dgm:spPr/>
    </dgm:pt>
    <dgm:pt modelId="{AD96CBF0-F405-458D-8D73-155EE86EB226}" type="pres">
      <dgm:prSet presAssocID="{21ABA030-B6FC-4C24-AA9D-68B4F866E363}" presName="space" presStyleCnt="0"/>
      <dgm:spPr/>
    </dgm:pt>
    <dgm:pt modelId="{83366D53-45AD-4CE6-B6D6-067304C53D52}" type="pres">
      <dgm:prSet presAssocID="{C721CDFF-05FB-4365-AAC5-85A687130AF2}" presName="compositeA" presStyleCnt="0"/>
      <dgm:spPr/>
    </dgm:pt>
    <dgm:pt modelId="{0826CE4D-85D7-4330-813E-E04B33183B29}" type="pres">
      <dgm:prSet presAssocID="{C721CDFF-05FB-4365-AAC5-85A687130AF2}" presName="textA" presStyleLbl="revTx" presStyleIdx="2" presStyleCnt="3" custScaleX="2000000" custScaleY="188111" custLinFactX="22350" custLinFactNeighborX="100000" custLinFactNeighborY="65417">
        <dgm:presLayoutVars>
          <dgm:bulletEnabled val="1"/>
        </dgm:presLayoutVars>
      </dgm:prSet>
      <dgm:spPr/>
    </dgm:pt>
    <dgm:pt modelId="{6145434F-2033-48D8-A8A3-37658ADEA39D}" type="pres">
      <dgm:prSet presAssocID="{C721CDFF-05FB-4365-AAC5-85A687130AF2}" presName="circleA" presStyleLbl="node1" presStyleIdx="2" presStyleCnt="3"/>
      <dgm:spPr/>
    </dgm:pt>
    <dgm:pt modelId="{A1519E6E-2F6D-4667-8A5B-670C5AF38ED1}" type="pres">
      <dgm:prSet presAssocID="{C721CDFF-05FB-4365-AAC5-85A687130AF2}" presName="spaceA" presStyleCnt="0"/>
      <dgm:spPr/>
    </dgm:pt>
  </dgm:ptLst>
  <dgm:cxnLst>
    <dgm:cxn modelId="{619E301D-8E72-4A34-89C8-9B95E87BE287}" type="presOf" srcId="{C721CDFF-05FB-4365-AAC5-85A687130AF2}" destId="{0826CE4D-85D7-4330-813E-E04B33183B29}" srcOrd="0" destOrd="0" presId="urn:microsoft.com/office/officeart/2005/8/layout/hProcess11"/>
    <dgm:cxn modelId="{9FAF352F-F422-4AC9-A011-1D62D35E3D3C}" type="presOf" srcId="{EAE8490D-313C-4B8C-BFDD-39D8FC906821}" destId="{0970BFF6-9227-48F9-9B42-37201B37E0C8}" srcOrd="0" destOrd="0" presId="urn:microsoft.com/office/officeart/2005/8/layout/hProcess11"/>
    <dgm:cxn modelId="{673C665B-FC60-4CAA-B887-B52D214516A6}" type="presOf" srcId="{CAAB882F-2C36-43C5-B73B-755C9CBDC94E}" destId="{E62495D1-985F-44C4-B67C-F6170DE0202A}" srcOrd="0" destOrd="0" presId="urn:microsoft.com/office/officeart/2005/8/layout/hProcess11"/>
    <dgm:cxn modelId="{C29E6645-E6B2-4FB3-9577-AB622BB9A303}" srcId="{EAE8490D-313C-4B8C-BFDD-39D8FC906821}" destId="{E8AC09DA-2843-4C85-BD56-1EE77C706416}" srcOrd="1" destOrd="0" parTransId="{DAD9AE60-CE8D-418D-A20F-B9BB5E6B7FDF}" sibTransId="{21ABA030-B6FC-4C24-AA9D-68B4F866E363}"/>
    <dgm:cxn modelId="{6017C556-64F9-4D93-84F4-90F27CB28D32}" type="presOf" srcId="{E8AC09DA-2843-4C85-BD56-1EE77C706416}" destId="{9B10587B-BBEF-409A-A997-AB631614FFFC}" srcOrd="0" destOrd="0" presId="urn:microsoft.com/office/officeart/2005/8/layout/hProcess11"/>
    <dgm:cxn modelId="{8AA566E5-1AD7-4965-89A8-20E285F38DE4}" srcId="{EAE8490D-313C-4B8C-BFDD-39D8FC906821}" destId="{CAAB882F-2C36-43C5-B73B-755C9CBDC94E}" srcOrd="0" destOrd="0" parTransId="{670FC43E-29D3-471E-9750-39A6682A655B}" sibTransId="{2CB119F4-E0BC-4EAB-A011-E4712A79A341}"/>
    <dgm:cxn modelId="{DD793EF6-3D48-45BD-A672-534DE68B4E00}" srcId="{EAE8490D-313C-4B8C-BFDD-39D8FC906821}" destId="{C721CDFF-05FB-4365-AAC5-85A687130AF2}" srcOrd="2" destOrd="0" parTransId="{49B0567A-2E1F-4C4F-BD08-A3573D7A2077}" sibTransId="{FA8ED905-1B84-4A95-9D38-F7B87042FB70}"/>
    <dgm:cxn modelId="{475592BD-2E6A-429B-92A1-312D77F8F2BF}" type="presParOf" srcId="{0970BFF6-9227-48F9-9B42-37201B37E0C8}" destId="{E8F58DEF-B545-44D4-AFA9-FCFE7D3306F7}" srcOrd="0" destOrd="0" presId="urn:microsoft.com/office/officeart/2005/8/layout/hProcess11"/>
    <dgm:cxn modelId="{D1403A57-3CE7-4C82-BA56-CB79C55ABC48}" type="presParOf" srcId="{0970BFF6-9227-48F9-9B42-37201B37E0C8}" destId="{9643EE81-A153-42F2-9B88-62B45969C9B6}" srcOrd="1" destOrd="0" presId="urn:microsoft.com/office/officeart/2005/8/layout/hProcess11"/>
    <dgm:cxn modelId="{47B3106F-BDCA-42EE-AAD2-AE1FBFA558A7}" type="presParOf" srcId="{9643EE81-A153-42F2-9B88-62B45969C9B6}" destId="{C723A6C1-227D-40D9-B6E6-66D7E4DBDD29}" srcOrd="0" destOrd="0" presId="urn:microsoft.com/office/officeart/2005/8/layout/hProcess11"/>
    <dgm:cxn modelId="{2033AA75-F484-4758-9841-04D361C9282D}" type="presParOf" srcId="{C723A6C1-227D-40D9-B6E6-66D7E4DBDD29}" destId="{E62495D1-985F-44C4-B67C-F6170DE0202A}" srcOrd="0" destOrd="0" presId="urn:microsoft.com/office/officeart/2005/8/layout/hProcess11"/>
    <dgm:cxn modelId="{B8147640-E417-4E6B-87BE-C970304BB838}" type="presParOf" srcId="{C723A6C1-227D-40D9-B6E6-66D7E4DBDD29}" destId="{C3DD639C-E680-4444-A488-6D07AD7D23F7}" srcOrd="1" destOrd="0" presId="urn:microsoft.com/office/officeart/2005/8/layout/hProcess11"/>
    <dgm:cxn modelId="{C806F869-1094-4066-BEA9-32E324FB1B36}" type="presParOf" srcId="{C723A6C1-227D-40D9-B6E6-66D7E4DBDD29}" destId="{1AEF8EB0-DB5D-4D5D-962C-524BBE582D30}" srcOrd="2" destOrd="0" presId="urn:microsoft.com/office/officeart/2005/8/layout/hProcess11"/>
    <dgm:cxn modelId="{C905510C-1FE8-45CF-B019-F9EE877CA396}" type="presParOf" srcId="{9643EE81-A153-42F2-9B88-62B45969C9B6}" destId="{B1ECED60-9E4C-4A49-8B29-B2E643796169}" srcOrd="1" destOrd="0" presId="urn:microsoft.com/office/officeart/2005/8/layout/hProcess11"/>
    <dgm:cxn modelId="{EFD72D6F-2FA9-424A-B480-8632C9B6AD4F}" type="presParOf" srcId="{9643EE81-A153-42F2-9B88-62B45969C9B6}" destId="{DFAC7721-5B9E-4864-9FB6-EA4E0E54077B}" srcOrd="2" destOrd="0" presId="urn:microsoft.com/office/officeart/2005/8/layout/hProcess11"/>
    <dgm:cxn modelId="{315C5092-B260-4EE9-AEB4-BB5CE30E8E74}" type="presParOf" srcId="{DFAC7721-5B9E-4864-9FB6-EA4E0E54077B}" destId="{9B10587B-BBEF-409A-A997-AB631614FFFC}" srcOrd="0" destOrd="0" presId="urn:microsoft.com/office/officeart/2005/8/layout/hProcess11"/>
    <dgm:cxn modelId="{1EA6A5D2-3E89-4219-B78D-3D6E93B43A8A}" type="presParOf" srcId="{DFAC7721-5B9E-4864-9FB6-EA4E0E54077B}" destId="{59E998C0-622A-463F-B267-473903721D4D}" srcOrd="1" destOrd="0" presId="urn:microsoft.com/office/officeart/2005/8/layout/hProcess11"/>
    <dgm:cxn modelId="{7857EC66-9B89-4F67-8651-F84D6D234D17}" type="presParOf" srcId="{DFAC7721-5B9E-4864-9FB6-EA4E0E54077B}" destId="{AC4BD6FE-EEF8-4A23-9815-7BCA399DCB45}" srcOrd="2" destOrd="0" presId="urn:microsoft.com/office/officeart/2005/8/layout/hProcess11"/>
    <dgm:cxn modelId="{CFEC6948-2448-4AA3-BAC8-3A2EB327B687}" type="presParOf" srcId="{9643EE81-A153-42F2-9B88-62B45969C9B6}" destId="{AD96CBF0-F405-458D-8D73-155EE86EB226}" srcOrd="3" destOrd="0" presId="urn:microsoft.com/office/officeart/2005/8/layout/hProcess11"/>
    <dgm:cxn modelId="{A1E3D67A-2BB7-4CFE-BEDC-ED46F0AED88E}" type="presParOf" srcId="{9643EE81-A153-42F2-9B88-62B45969C9B6}" destId="{83366D53-45AD-4CE6-B6D6-067304C53D52}" srcOrd="4" destOrd="0" presId="urn:microsoft.com/office/officeart/2005/8/layout/hProcess11"/>
    <dgm:cxn modelId="{2835BF50-11FB-411D-A2A1-8C7053122790}" type="presParOf" srcId="{83366D53-45AD-4CE6-B6D6-067304C53D52}" destId="{0826CE4D-85D7-4330-813E-E04B33183B29}" srcOrd="0" destOrd="0" presId="urn:microsoft.com/office/officeart/2005/8/layout/hProcess11"/>
    <dgm:cxn modelId="{54F243E1-9E79-434F-B680-830BE33BAD82}" type="presParOf" srcId="{83366D53-45AD-4CE6-B6D6-067304C53D52}" destId="{6145434F-2033-48D8-A8A3-37658ADEA39D}" srcOrd="1" destOrd="0" presId="urn:microsoft.com/office/officeart/2005/8/layout/hProcess11"/>
    <dgm:cxn modelId="{231278FF-9FAE-4BD4-80DD-190ED0823F52}" type="presParOf" srcId="{83366D53-45AD-4CE6-B6D6-067304C53D52}" destId="{A1519E6E-2F6D-4667-8A5B-670C5AF38ED1}"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781C32-7BA5-49D7-92A9-228842DEE04D}">
      <dsp:nvSpPr>
        <dsp:cNvPr id="0" name=""/>
        <dsp:cNvSpPr/>
      </dsp:nvSpPr>
      <dsp:spPr>
        <a:xfrm>
          <a:off x="8521" y="0"/>
          <a:ext cx="8713617" cy="494902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latin typeface="Arial" panose="020B0604020202020204" pitchFamily="34" charset="0"/>
              <a:cs typeface="Arial" panose="020B0604020202020204" pitchFamily="34" charset="0"/>
            </a:rPr>
            <a:t>Consequently, Direct Data Capture Machines (DDCMs) are recommended to the Government of Papua New Guinea (</a:t>
          </a:r>
          <a:r>
            <a:rPr lang="en-GB" sz="2400" kern="1200" dirty="0" err="1">
              <a:latin typeface="Arial" panose="020B0604020202020204" pitchFamily="34" charset="0"/>
              <a:cs typeface="Arial" panose="020B0604020202020204" pitchFamily="34" charset="0"/>
            </a:rPr>
            <a:t>GoPNG</a:t>
          </a:r>
          <a:r>
            <a:rPr lang="en-GB" sz="2400" kern="1200" dirty="0">
              <a:latin typeface="Arial" panose="020B0604020202020204" pitchFamily="34" charset="0"/>
              <a:cs typeface="Arial" panose="020B0604020202020204" pitchFamily="34" charset="0"/>
            </a:rPr>
            <a:t>) and PNG Electoral Commission (PNGEC) for the 2027 National Elections as they have the capacity to capture biographical information, pictures and the ten intact fingers. The DDCM comprises:</a:t>
          </a:r>
          <a:endParaRPr lang="en-US" sz="2400" kern="1200" dirty="0">
            <a:latin typeface="Arial" panose="020B0604020202020204" pitchFamily="34" charset="0"/>
            <a:cs typeface="Arial" panose="020B0604020202020204" pitchFamily="34" charset="0"/>
          </a:endParaRPr>
        </a:p>
        <a:p>
          <a:pPr marL="228600" lvl="1" indent="-228600" algn="l" defTabSz="1066800">
            <a:lnSpc>
              <a:spcPct val="90000"/>
            </a:lnSpc>
            <a:spcBef>
              <a:spcPct val="0"/>
            </a:spcBef>
            <a:spcAft>
              <a:spcPct val="15000"/>
            </a:spcAft>
            <a:buChar char="•"/>
          </a:pPr>
          <a:r>
            <a:rPr lang="en-GB" sz="2400" kern="1200" dirty="0">
              <a:latin typeface="Arial" panose="020B0604020202020204" pitchFamily="34" charset="0"/>
              <a:cs typeface="Arial" panose="020B0604020202020204" pitchFamily="34" charset="0"/>
            </a:rPr>
            <a:t>a computer system for capturing and storing voter information, </a:t>
          </a:r>
          <a:endParaRPr lang="en-US" sz="2400" kern="1200" dirty="0">
            <a:latin typeface="Arial" panose="020B0604020202020204" pitchFamily="34" charset="0"/>
            <a:cs typeface="Arial" panose="020B0604020202020204" pitchFamily="34" charset="0"/>
          </a:endParaRPr>
        </a:p>
        <a:p>
          <a:pPr marL="228600" lvl="1" indent="-228600" algn="l" defTabSz="1066800">
            <a:lnSpc>
              <a:spcPct val="90000"/>
            </a:lnSpc>
            <a:spcBef>
              <a:spcPct val="0"/>
            </a:spcBef>
            <a:spcAft>
              <a:spcPct val="15000"/>
            </a:spcAft>
            <a:buChar char="•"/>
          </a:pPr>
          <a:r>
            <a:rPr lang="en-GB" sz="2400" kern="1200" dirty="0">
              <a:latin typeface="Arial" panose="020B0604020202020204" pitchFamily="34" charset="0"/>
              <a:cs typeface="Arial" panose="020B0604020202020204" pitchFamily="34" charset="0"/>
            </a:rPr>
            <a:t>a scanner for taking the fingerprints of citizens eligible to vote, </a:t>
          </a:r>
          <a:endParaRPr lang="en-US" sz="2400" kern="1200" dirty="0">
            <a:latin typeface="Arial" panose="020B0604020202020204" pitchFamily="34" charset="0"/>
            <a:cs typeface="Arial" panose="020B0604020202020204" pitchFamily="34" charset="0"/>
          </a:endParaRPr>
        </a:p>
        <a:p>
          <a:pPr marL="228600" lvl="1" indent="-228600" algn="l" defTabSz="1066800">
            <a:lnSpc>
              <a:spcPct val="90000"/>
            </a:lnSpc>
            <a:spcBef>
              <a:spcPct val="0"/>
            </a:spcBef>
            <a:spcAft>
              <a:spcPct val="15000"/>
            </a:spcAft>
            <a:buChar char="•"/>
          </a:pPr>
          <a:r>
            <a:rPr lang="en-GB" sz="2400" kern="1200" dirty="0">
              <a:latin typeface="Arial" panose="020B0604020202020204" pitchFamily="34" charset="0"/>
              <a:cs typeface="Arial" panose="020B0604020202020204" pitchFamily="34" charset="0"/>
            </a:rPr>
            <a:t>a camera for taking pictures of eligible voters and batteries (backup) to prevent power failure, </a:t>
          </a:r>
          <a:endParaRPr lang="en-US" sz="2400" kern="1200" dirty="0">
            <a:latin typeface="Arial" panose="020B0604020202020204" pitchFamily="34" charset="0"/>
            <a:cs typeface="Arial" panose="020B0604020202020204" pitchFamily="34" charset="0"/>
          </a:endParaRPr>
        </a:p>
        <a:p>
          <a:pPr marL="228600" lvl="1" indent="-228600" algn="l" defTabSz="1066800">
            <a:lnSpc>
              <a:spcPct val="90000"/>
            </a:lnSpc>
            <a:spcBef>
              <a:spcPct val="0"/>
            </a:spcBef>
            <a:spcAft>
              <a:spcPct val="15000"/>
            </a:spcAft>
            <a:buChar char="•"/>
          </a:pPr>
          <a:r>
            <a:rPr lang="en-GB" sz="2400" kern="1200" dirty="0">
              <a:latin typeface="Arial" panose="020B0604020202020204" pitchFamily="34" charset="0"/>
              <a:cs typeface="Arial" panose="020B0604020202020204" pitchFamily="34" charset="0"/>
            </a:rPr>
            <a:t>an External Hard Disk (HDD) for backing up the data of eligible voters, and</a:t>
          </a:r>
          <a:endParaRPr lang="en-US" sz="2400" kern="1200" dirty="0">
            <a:latin typeface="Arial" panose="020B0604020202020204" pitchFamily="34" charset="0"/>
            <a:cs typeface="Arial" panose="020B0604020202020204" pitchFamily="34" charset="0"/>
          </a:endParaRPr>
        </a:p>
        <a:p>
          <a:pPr marL="228600" lvl="1" indent="-228600" algn="l" defTabSz="1066800">
            <a:lnSpc>
              <a:spcPct val="90000"/>
            </a:lnSpc>
            <a:spcBef>
              <a:spcPct val="0"/>
            </a:spcBef>
            <a:spcAft>
              <a:spcPct val="15000"/>
            </a:spcAft>
            <a:buChar char="•"/>
          </a:pPr>
          <a:r>
            <a:rPr lang="en-GB" sz="2400" kern="1200" dirty="0">
              <a:latin typeface="Arial" panose="020B0604020202020204" pitchFamily="34" charset="0"/>
              <a:cs typeface="Arial" panose="020B0604020202020204" pitchFamily="34" charset="0"/>
            </a:rPr>
            <a:t>a printer for producing the Temporary Voters Card. </a:t>
          </a:r>
          <a:endParaRPr lang="en-US" sz="2400" kern="1200" dirty="0">
            <a:latin typeface="Arial" panose="020B0604020202020204" pitchFamily="34" charset="0"/>
            <a:cs typeface="Arial" panose="020B0604020202020204" pitchFamily="34" charset="0"/>
          </a:endParaRPr>
        </a:p>
        <a:p>
          <a:pPr marL="171450" lvl="1" indent="-171450" algn="l" defTabSz="711200">
            <a:lnSpc>
              <a:spcPct val="90000"/>
            </a:lnSpc>
            <a:spcBef>
              <a:spcPct val="0"/>
            </a:spcBef>
            <a:spcAft>
              <a:spcPct val="15000"/>
            </a:spcAft>
            <a:buChar char="•"/>
          </a:pPr>
          <a:endParaRPr lang="en-US" sz="1600" kern="1200" dirty="0"/>
        </a:p>
      </dsp:txBody>
      <dsp:txXfrm>
        <a:off x="153473" y="144952"/>
        <a:ext cx="8423713" cy="46591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E369BB-9C80-4A14-83A3-93B40F4E4745}">
      <dsp:nvSpPr>
        <dsp:cNvPr id="0" name=""/>
        <dsp:cNvSpPr/>
      </dsp:nvSpPr>
      <dsp:spPr>
        <a:xfrm>
          <a:off x="0" y="-4"/>
          <a:ext cx="5062885" cy="5279931"/>
        </a:xfrm>
        <a:prstGeom prst="pie">
          <a:avLst>
            <a:gd name="adj1" fmla="val 5400000"/>
            <a:gd name="adj2" fmla="val 1620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E57841-E3DD-482D-A587-0EADEEDC4C3B}">
      <dsp:nvSpPr>
        <dsp:cNvPr id="0" name=""/>
        <dsp:cNvSpPr/>
      </dsp:nvSpPr>
      <dsp:spPr>
        <a:xfrm>
          <a:off x="2531442" y="-4"/>
          <a:ext cx="5906699" cy="5279931"/>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latin typeface="Arial" panose="020B0604020202020204" pitchFamily="34" charset="0"/>
              <a:cs typeface="Arial" panose="020B0604020202020204" pitchFamily="34" charset="0"/>
            </a:rPr>
            <a:t>In addition to the use of DDCMs, the NRI Research Team and Electoral Commission (EC) will collaboratively develop Open-Source Voter Registration (OSVR-PNG) software comprising open-source technologies and biometric image software for comparing and analysing the biometric data of eligible voters. The results from each voting centre across PNG will be transmitted using electronic emails or a Microsoft Excel Sheet at the conclusion of voting on the day of national elections to PNGEC in Port Moresby. The DDCMs do not need any previous or current population data to enrol citizens that are eligible to vote in the Papua New Guinea National Elections.</a:t>
          </a:r>
          <a:endParaRPr lang="en-US" sz="2400" kern="1200" dirty="0">
            <a:latin typeface="Arial" panose="020B0604020202020204" pitchFamily="34" charset="0"/>
            <a:cs typeface="Arial" panose="020B0604020202020204" pitchFamily="34" charset="0"/>
          </a:endParaRPr>
        </a:p>
      </dsp:txBody>
      <dsp:txXfrm>
        <a:off x="2531442" y="-4"/>
        <a:ext cx="5906699" cy="52799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F58DEF-B545-44D4-AFA9-FCFE7D3306F7}">
      <dsp:nvSpPr>
        <dsp:cNvPr id="0" name=""/>
        <dsp:cNvSpPr/>
      </dsp:nvSpPr>
      <dsp:spPr>
        <a:xfrm>
          <a:off x="0" y="970862"/>
          <a:ext cx="8710367" cy="1294482"/>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2495D1-985F-44C4-B67C-F6170DE0202A}">
      <dsp:nvSpPr>
        <dsp:cNvPr id="0" name=""/>
        <dsp:cNvSpPr/>
      </dsp:nvSpPr>
      <dsp:spPr>
        <a:xfrm>
          <a:off x="5441" y="1035016"/>
          <a:ext cx="2605140" cy="2003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ct val="35000"/>
            </a:spcAft>
            <a:buNone/>
          </a:pPr>
          <a:r>
            <a:rPr lang="en-GB" sz="2000" b="1" kern="1200" dirty="0">
              <a:latin typeface="Arial" panose="020B0604020202020204" pitchFamily="34" charset="0"/>
              <a:cs typeface="Arial" panose="020B0604020202020204" pitchFamily="34" charset="0"/>
            </a:rPr>
            <a:t>The Multi-Day Teams (MDT) will capture the biographical data, Pictures and the intact fingerprints of citizens registering and print voter registration confirmation slips.</a:t>
          </a:r>
          <a:endParaRPr lang="en-US" sz="2000" b="1" kern="1200" dirty="0">
            <a:latin typeface="Arial" panose="020B0604020202020204" pitchFamily="34" charset="0"/>
            <a:cs typeface="Arial" panose="020B0604020202020204" pitchFamily="34" charset="0"/>
          </a:endParaRPr>
        </a:p>
      </dsp:txBody>
      <dsp:txXfrm>
        <a:off x="5441" y="1035016"/>
        <a:ext cx="2605140" cy="2003289"/>
      </dsp:txXfrm>
    </dsp:sp>
    <dsp:sp modelId="{C3DD639C-E680-4444-A488-6D07AD7D23F7}">
      <dsp:nvSpPr>
        <dsp:cNvPr id="0" name=""/>
        <dsp:cNvSpPr/>
      </dsp:nvSpPr>
      <dsp:spPr>
        <a:xfrm>
          <a:off x="1242882" y="1730176"/>
          <a:ext cx="323620" cy="130257"/>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10587B-BBEF-409A-A997-AB631614FFFC}">
      <dsp:nvSpPr>
        <dsp:cNvPr id="0" name=""/>
        <dsp:cNvSpPr/>
      </dsp:nvSpPr>
      <dsp:spPr>
        <a:xfrm>
          <a:off x="2617094" y="72555"/>
          <a:ext cx="2605140" cy="32362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156464" numCol="1" spcCol="1270" anchor="t" anchorCtr="0">
          <a:noAutofit/>
        </a:bodyPr>
        <a:lstStyle/>
        <a:p>
          <a:pPr marL="0" lvl="0" indent="0" algn="ctr" defTabSz="977900">
            <a:lnSpc>
              <a:spcPct val="90000"/>
            </a:lnSpc>
            <a:spcBef>
              <a:spcPct val="0"/>
            </a:spcBef>
            <a:spcAft>
              <a:spcPct val="35000"/>
            </a:spcAft>
            <a:buNone/>
          </a:pPr>
          <a:r>
            <a:rPr lang="en-GB" sz="2200" b="1" kern="1200" dirty="0">
              <a:latin typeface="Arial" panose="020B0604020202020204" pitchFamily="34" charset="0"/>
              <a:cs typeface="Arial" panose="020B0604020202020204" pitchFamily="34" charset="0"/>
            </a:rPr>
            <a:t>The registered voters will visit the registration venues on days appointed by the EC to collect the </a:t>
          </a:r>
          <a:r>
            <a:rPr lang="en-GB" sz="2200" b="1" kern="1200" dirty="0">
              <a:solidFill>
                <a:srgbClr val="FF0000"/>
              </a:solidFill>
              <a:latin typeface="Arial" panose="020B0604020202020204" pitchFamily="34" charset="0"/>
              <a:cs typeface="Arial" panose="020B0604020202020204" pitchFamily="34" charset="0"/>
            </a:rPr>
            <a:t>‘Temporary Voter’s Card’ </a:t>
          </a:r>
          <a:r>
            <a:rPr lang="en-GB" sz="2200" b="1" kern="1200" dirty="0">
              <a:latin typeface="Arial" panose="020B0604020202020204" pitchFamily="34" charset="0"/>
              <a:cs typeface="Arial" panose="020B0604020202020204" pitchFamily="34" charset="0"/>
            </a:rPr>
            <a:t>for the 2027 elections.</a:t>
          </a:r>
          <a:endParaRPr lang="en-US" sz="2200" b="1" kern="1200" dirty="0">
            <a:latin typeface="Arial" panose="020B0604020202020204" pitchFamily="34" charset="0"/>
            <a:cs typeface="Arial" panose="020B0604020202020204" pitchFamily="34" charset="0"/>
          </a:endParaRPr>
        </a:p>
      </dsp:txBody>
      <dsp:txXfrm>
        <a:off x="2617094" y="72555"/>
        <a:ext cx="2605140" cy="3236207"/>
      </dsp:txXfrm>
    </dsp:sp>
    <dsp:sp modelId="{59E998C0-622A-463F-B267-473903721D4D}">
      <dsp:nvSpPr>
        <dsp:cNvPr id="0" name=""/>
        <dsp:cNvSpPr/>
      </dsp:nvSpPr>
      <dsp:spPr>
        <a:xfrm>
          <a:off x="3854536" y="1067543"/>
          <a:ext cx="323620" cy="130257"/>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26CE4D-85D7-4330-813E-E04B33183B29}">
      <dsp:nvSpPr>
        <dsp:cNvPr id="0" name=""/>
        <dsp:cNvSpPr/>
      </dsp:nvSpPr>
      <dsp:spPr>
        <a:xfrm>
          <a:off x="5388117" y="561666"/>
          <a:ext cx="2605140" cy="24350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156464" numCol="1" spcCol="1270" anchor="b" anchorCtr="0">
          <a:noAutofit/>
        </a:bodyPr>
        <a:lstStyle/>
        <a:p>
          <a:pPr marL="0" lvl="0" indent="0" algn="ctr" defTabSz="977900">
            <a:lnSpc>
              <a:spcPct val="90000"/>
            </a:lnSpc>
            <a:spcBef>
              <a:spcPct val="0"/>
            </a:spcBef>
            <a:spcAft>
              <a:spcPct val="35000"/>
            </a:spcAft>
            <a:buNone/>
          </a:pPr>
          <a:r>
            <a:rPr lang="en-GB" sz="2200" b="1" kern="1200" dirty="0">
              <a:latin typeface="Arial" panose="020B0604020202020204" pitchFamily="34" charset="0"/>
              <a:cs typeface="Arial" panose="020B0604020202020204" pitchFamily="34" charset="0"/>
            </a:rPr>
            <a:t>Permanent Voters’ Cards will be produced by the EC after the 2027 elections and used for the 2032 National </a:t>
          </a:r>
          <a:r>
            <a:rPr lang="en-GB" sz="2200" b="1" kern="1200" dirty="0"/>
            <a:t>Elections.</a:t>
          </a:r>
          <a:endParaRPr lang="en-US" sz="2200" b="1" kern="1200" dirty="0"/>
        </a:p>
      </dsp:txBody>
      <dsp:txXfrm>
        <a:off x="5388117" y="561666"/>
        <a:ext cx="2605140" cy="2435064"/>
      </dsp:txXfrm>
    </dsp:sp>
    <dsp:sp modelId="{6145434F-2033-48D8-A8A3-37658ADEA39D}">
      <dsp:nvSpPr>
        <dsp:cNvPr id="0" name=""/>
        <dsp:cNvSpPr/>
      </dsp:nvSpPr>
      <dsp:spPr>
        <a:xfrm>
          <a:off x="6466190" y="1838120"/>
          <a:ext cx="323620" cy="130257"/>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813" cy="498475"/>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48100" y="0"/>
            <a:ext cx="2944813" cy="498475"/>
          </a:xfrm>
          <a:prstGeom prst="rect">
            <a:avLst/>
          </a:prstGeom>
        </p:spPr>
        <p:txBody>
          <a:bodyPr vert="horz" lIns="91440" tIns="45720" rIns="91440" bIns="45720" rtlCol="0"/>
          <a:lstStyle>
            <a:lvl1pPr algn="r">
              <a:defRPr sz="1200"/>
            </a:lvl1pPr>
          </a:lstStyle>
          <a:p>
            <a:fld id="{E33B0EF7-C306-4184-8FF1-F9E5B87CE79C}" type="datetimeFigureOut">
              <a:rPr lang="en-AU" smtClean="0"/>
              <a:t>14/10/2025</a:t>
            </a:fld>
            <a:endParaRPr lang="en-AU"/>
          </a:p>
        </p:txBody>
      </p:sp>
      <p:sp>
        <p:nvSpPr>
          <p:cNvPr id="4" name="Slide Image Placeholder 3"/>
          <p:cNvSpPr>
            <a:spLocks noGrp="1" noRot="1" noChangeAspect="1"/>
          </p:cNvSpPr>
          <p:nvPr>
            <p:ph type="sldImg" idx="2"/>
          </p:nvPr>
        </p:nvSpPr>
        <p:spPr>
          <a:xfrm>
            <a:off x="1163638" y="1241425"/>
            <a:ext cx="4467225" cy="3351213"/>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450" y="4779963"/>
            <a:ext cx="5435600" cy="39100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32925"/>
            <a:ext cx="2944813" cy="498475"/>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48100" y="9432925"/>
            <a:ext cx="2944813" cy="498475"/>
          </a:xfrm>
          <a:prstGeom prst="rect">
            <a:avLst/>
          </a:prstGeom>
        </p:spPr>
        <p:txBody>
          <a:bodyPr vert="horz" lIns="91440" tIns="45720" rIns="91440" bIns="45720" rtlCol="0" anchor="b"/>
          <a:lstStyle>
            <a:lvl1pPr algn="r">
              <a:defRPr sz="1200"/>
            </a:lvl1pPr>
          </a:lstStyle>
          <a:p>
            <a:fld id="{F90132CF-9879-4D71-AE61-F57EA7736A23}" type="slidenum">
              <a:rPr lang="en-AU" smtClean="0"/>
              <a:t>‹#›</a:t>
            </a:fld>
            <a:endParaRPr lang="en-AU"/>
          </a:p>
        </p:txBody>
      </p:sp>
    </p:spTree>
    <p:extLst>
      <p:ext uri="{BB962C8B-B14F-4D97-AF65-F5344CB8AC3E}">
        <p14:creationId xmlns:p14="http://schemas.microsoft.com/office/powerpoint/2010/main" val="1775590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90132CF-9879-4D71-AE61-F57EA7736A23}" type="slidenum">
              <a:rPr lang="en-AU" smtClean="0"/>
              <a:t>1</a:t>
            </a:fld>
            <a:endParaRPr lang="en-AU" dirty="0"/>
          </a:p>
        </p:txBody>
      </p:sp>
    </p:spTree>
    <p:extLst>
      <p:ext uri="{BB962C8B-B14F-4D97-AF65-F5344CB8AC3E}">
        <p14:creationId xmlns:p14="http://schemas.microsoft.com/office/powerpoint/2010/main" val="1066574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90132CF-9879-4D71-AE61-F57EA7736A23}" type="slidenum">
              <a:rPr lang="en-AU" smtClean="0"/>
              <a:t>12</a:t>
            </a:fld>
            <a:endParaRPr lang="en-AU" dirty="0"/>
          </a:p>
        </p:txBody>
      </p:sp>
    </p:spTree>
    <p:extLst>
      <p:ext uri="{BB962C8B-B14F-4D97-AF65-F5344CB8AC3E}">
        <p14:creationId xmlns:p14="http://schemas.microsoft.com/office/powerpoint/2010/main" val="1066574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F90132CF-9879-4D71-AE61-F57EA7736A23}" type="slidenum">
              <a:rPr lang="en-AU" smtClean="0"/>
              <a:t>13</a:t>
            </a:fld>
            <a:endParaRPr lang="en-AU"/>
          </a:p>
        </p:txBody>
      </p:sp>
    </p:spTree>
    <p:extLst>
      <p:ext uri="{BB962C8B-B14F-4D97-AF65-F5344CB8AC3E}">
        <p14:creationId xmlns:p14="http://schemas.microsoft.com/office/powerpoint/2010/main" val="5669654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2" name="Rectangle 11"/>
          <p:cNvSpPr/>
          <p:nvPr userDrawn="1"/>
        </p:nvSpPr>
        <p:spPr>
          <a:xfrm>
            <a:off x="-2357" y="2220686"/>
            <a:ext cx="9143988" cy="21044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2" y="6334316"/>
            <a:ext cx="9141619" cy="64008"/>
          </a:xfrm>
          <a:prstGeom prst="rect">
            <a:avLst/>
          </a:prstGeom>
          <a:solidFill>
            <a:srgbClr val="891A1F"/>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PG"/>
          </a:p>
        </p:txBody>
      </p:sp>
      <p:sp>
        <p:nvSpPr>
          <p:cNvPr id="2" name="Title 1"/>
          <p:cNvSpPr>
            <a:spLocks noGrp="1"/>
          </p:cNvSpPr>
          <p:nvPr>
            <p:ph type="ctrTitle" hasCustomPrompt="1"/>
          </p:nvPr>
        </p:nvSpPr>
        <p:spPr>
          <a:xfrm>
            <a:off x="822960" y="758952"/>
            <a:ext cx="7543800" cy="3566160"/>
          </a:xfrm>
          <a:ln>
            <a:noFill/>
          </a:ln>
        </p:spPr>
        <p:txBody>
          <a:bodyPr anchor="b">
            <a:normAutofit/>
          </a:bodyPr>
          <a:lstStyle>
            <a:lvl1pPr algn="l">
              <a:lnSpc>
                <a:spcPct val="85000"/>
              </a:lnSpc>
              <a:defRPr sz="7200" spc="-50" baseline="0">
                <a:solidFill>
                  <a:schemeClr val="bg1"/>
                </a:solidFill>
              </a:defRPr>
            </a:lvl1pPr>
          </a:lstStyle>
          <a:p>
            <a:r>
              <a:rPr lang="en-AU" dirty="0"/>
              <a:t>Master title style</a:t>
            </a:r>
            <a:endParaRPr lang="en-US" dirty="0"/>
          </a:p>
        </p:txBody>
      </p:sp>
      <p:sp>
        <p:nvSpPr>
          <p:cNvPr id="3" name="Subtitle 2"/>
          <p:cNvSpPr>
            <a:spLocks noGrp="1"/>
          </p:cNvSpPr>
          <p:nvPr>
            <p:ph type="subTitle" idx="1" hasCustomPrompt="1"/>
          </p:nvPr>
        </p:nvSpPr>
        <p:spPr>
          <a:xfrm>
            <a:off x="825038" y="4455621"/>
            <a:ext cx="7543800" cy="435176"/>
          </a:xfrm>
          <a:ln>
            <a:noFill/>
          </a:ln>
        </p:spPr>
        <p:txBody>
          <a:bodyPr lIns="91440" rIns="91440">
            <a:normAutofit/>
          </a:bodyPr>
          <a:lstStyle>
            <a:lvl1pPr marL="0" indent="0" algn="l">
              <a:buNone/>
              <a:defRPr sz="2400" cap="all" spc="200" baseline="0">
                <a:solidFill>
                  <a:schemeClr val="tx2"/>
                </a:solidFill>
                <a:latin typeface="Franklin Gothic Medium" charset="0"/>
                <a:ea typeface="Franklin Gothic Medium" charset="0"/>
                <a:cs typeface="Franklin Gothic Medium" charset="0"/>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AU" dirty="0"/>
              <a:t>Master subtitle style</a:t>
            </a:r>
            <a:endParaRPr lang="en-US" dirty="0"/>
          </a:p>
        </p:txBody>
      </p:sp>
      <p:pic>
        <p:nvPicPr>
          <p:cNvPr id="11" name="Picture 10"/>
          <p:cNvPicPr/>
          <p:nvPr userDrawn="1"/>
        </p:nvPicPr>
        <p:blipFill>
          <a:blip r:embed="rId2"/>
          <a:stretch>
            <a:fillRect/>
          </a:stretch>
        </p:blipFill>
        <p:spPr>
          <a:xfrm>
            <a:off x="822960" y="756476"/>
            <a:ext cx="3621405" cy="898525"/>
          </a:xfrm>
          <a:prstGeom prst="rect">
            <a:avLst/>
          </a:prstGeom>
        </p:spPr>
      </p:pic>
      <p:sp>
        <p:nvSpPr>
          <p:cNvPr id="13" name="Subtitle 2"/>
          <p:cNvSpPr txBox="1">
            <a:spLocks/>
          </p:cNvSpPr>
          <p:nvPr userDrawn="1"/>
        </p:nvSpPr>
        <p:spPr>
          <a:xfrm>
            <a:off x="797737" y="5325561"/>
            <a:ext cx="7543800" cy="435176"/>
          </a:xfrm>
          <a:prstGeom prst="rect">
            <a:avLst/>
          </a:prstGeom>
          <a:ln>
            <a:noFill/>
          </a:ln>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Franklin Gothic Medium" charset="0"/>
                <a:ea typeface="Franklin Gothic Medium" charset="0"/>
                <a:cs typeface="Franklin Gothic Medium" charset="0"/>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Franklin Gothic Book" charset="0"/>
                <a:ea typeface="Franklin Gothic Book" charset="0"/>
                <a:cs typeface="Franklin Gothic Book" charset="0"/>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Franklin Gothic Book" charset="0"/>
                <a:ea typeface="Franklin Gothic Book" charset="0"/>
                <a:cs typeface="Franklin Gothic Book" charset="0"/>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Franklin Gothic Book" charset="0"/>
                <a:ea typeface="Franklin Gothic Book" charset="0"/>
                <a:cs typeface="Franklin Gothic Book" charset="0"/>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Franklin Gothic Book" charset="0"/>
                <a:ea typeface="Franklin Gothic Book" charset="0"/>
                <a:cs typeface="Franklin Gothic Book" charset="0"/>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en-AU" sz="1800" cap="none" spc="100" baseline="0">
                <a:solidFill>
                  <a:schemeClr val="tx1"/>
                </a:solidFill>
              </a:rPr>
              <a:t>Name of presenter</a:t>
            </a:r>
            <a:endParaRPr lang="en-US" sz="1800" cap="none" spc="100" baseline="0">
              <a:solidFill>
                <a:schemeClr val="tx1"/>
              </a:solidFill>
            </a:endParaRPr>
          </a:p>
        </p:txBody>
      </p:sp>
      <p:sp>
        <p:nvSpPr>
          <p:cNvPr id="14" name="TextBox 13"/>
          <p:cNvSpPr txBox="1"/>
          <p:nvPr userDrawn="1"/>
        </p:nvSpPr>
        <p:spPr>
          <a:xfrm>
            <a:off x="822960" y="6398324"/>
            <a:ext cx="7518577" cy="369332"/>
          </a:xfrm>
          <a:prstGeom prst="rect">
            <a:avLst/>
          </a:prstGeom>
          <a:noFill/>
        </p:spPr>
        <p:txBody>
          <a:bodyPr wrap="square" rtlCol="0">
            <a:spAutoFit/>
          </a:bodyPr>
          <a:lstStyle/>
          <a:p>
            <a:pPr algn="ctr"/>
            <a:r>
              <a:rPr lang="en-US" sz="1800" i="1" spc="200" baseline="0">
                <a:solidFill>
                  <a:schemeClr val="bg2"/>
                </a:solidFill>
                <a:latin typeface="Minion Pro Medium" charset="0"/>
                <a:ea typeface="Minion Pro Medium" charset="0"/>
                <a:cs typeface="Minion Pro Medium" charset="0"/>
              </a:rPr>
              <a:t>Inquire     Inform     Influence</a:t>
            </a:r>
          </a:p>
        </p:txBody>
      </p:sp>
    </p:spTree>
    <p:extLst>
      <p:ext uri="{BB962C8B-B14F-4D97-AF65-F5344CB8AC3E}">
        <p14:creationId xmlns:p14="http://schemas.microsoft.com/office/powerpoint/2010/main" val="2057072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AU" dirty="0"/>
              <a:t>Master title style</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dirty="0"/>
          </a:p>
        </p:txBody>
      </p:sp>
      <p:sp>
        <p:nvSpPr>
          <p:cNvPr id="4" name="Date Placeholder 3"/>
          <p:cNvSpPr>
            <a:spLocks noGrp="1"/>
          </p:cNvSpPr>
          <p:nvPr>
            <p:ph type="dt" sz="half" idx="10"/>
          </p:nvPr>
        </p:nvSpPr>
        <p:spPr/>
        <p:txBody>
          <a:bodyPr/>
          <a:lstStyle>
            <a:lvl1pPr>
              <a:defRPr>
                <a:latin typeface="Franklin Gothic Medium" charset="0"/>
                <a:ea typeface="Franklin Gothic Medium" charset="0"/>
                <a:cs typeface="Franklin Gothic Medium" charset="0"/>
              </a:defRPr>
            </a:lvl1pPr>
          </a:lstStyle>
          <a:p>
            <a:endParaRPr lang="en-US"/>
          </a:p>
        </p:txBody>
      </p:sp>
      <p:sp>
        <p:nvSpPr>
          <p:cNvPr id="5" name="Footer Placeholder 4"/>
          <p:cNvSpPr>
            <a:spLocks noGrp="1"/>
          </p:cNvSpPr>
          <p:nvPr>
            <p:ph type="ftr" sz="quarter" idx="11"/>
          </p:nvPr>
        </p:nvSpPr>
        <p:spPr/>
        <p:txBody>
          <a:bodyPr/>
          <a:lstStyle>
            <a:lvl1pPr>
              <a:defRPr b="0" i="0">
                <a:latin typeface="Franklin Gothic Medium" charset="0"/>
                <a:ea typeface="Franklin Gothic Medium" charset="0"/>
                <a:cs typeface="Franklin Gothic Medium" charset="0"/>
              </a:defRPr>
            </a:lvl1pPr>
          </a:lstStyle>
          <a:p>
            <a:r>
              <a:rPr lang="pt-BR"/>
              <a:t>SSRM 2024: Literature review in theory</a:t>
            </a:r>
            <a:endParaRPr lang="en-US"/>
          </a:p>
        </p:txBody>
      </p:sp>
      <p:sp>
        <p:nvSpPr>
          <p:cNvPr id="6" name="Slide Number Placeholder 5"/>
          <p:cNvSpPr>
            <a:spLocks noGrp="1"/>
          </p:cNvSpPr>
          <p:nvPr>
            <p:ph type="sldNum" sz="quarter" idx="12"/>
          </p:nvPr>
        </p:nvSpPr>
        <p:spPr/>
        <p:txBody>
          <a:bodyPr/>
          <a:lstStyle>
            <a:lvl1pPr>
              <a:defRPr b="0" i="0">
                <a:latin typeface="Franklin Gothic Medium" charset="0"/>
                <a:ea typeface="Franklin Gothic Medium" charset="0"/>
                <a:cs typeface="Franklin Gothic Medium" charset="0"/>
              </a:defRPr>
            </a:lvl1pPr>
          </a:lstStyle>
          <a:p>
            <a:fld id="{3F84F23B-AC95-DB49-899D-CEF200A1D79C}" type="slidenum">
              <a:rPr lang="en-US" smtClean="0"/>
              <a:pPr/>
              <a:t>‹#›</a:t>
            </a:fld>
            <a:endParaRPr lang="en-US"/>
          </a:p>
        </p:txBody>
      </p:sp>
    </p:spTree>
    <p:extLst>
      <p:ext uri="{BB962C8B-B14F-4D97-AF65-F5344CB8AC3E}">
        <p14:creationId xmlns:p14="http://schemas.microsoft.com/office/powerpoint/2010/main" val="2020445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822960" y="286604"/>
            <a:ext cx="7543800" cy="1450757"/>
          </a:xfrm>
        </p:spPr>
        <p:txBody>
          <a:bodyPr/>
          <a:lstStyle/>
          <a:p>
            <a:r>
              <a:rPr lang="en-AU" dirty="0"/>
              <a:t>Master title style</a:t>
            </a:r>
            <a:endParaRPr lang="en-US" dirty="0"/>
          </a:p>
        </p:txBody>
      </p:sp>
      <p:sp>
        <p:nvSpPr>
          <p:cNvPr id="3" name="Content Placeholder 2"/>
          <p:cNvSpPr>
            <a:spLocks noGrp="1"/>
          </p:cNvSpPr>
          <p:nvPr>
            <p:ph sz="half" idx="1" hasCustomPrompt="1"/>
          </p:nvPr>
        </p:nvSpPr>
        <p:spPr>
          <a:xfrm>
            <a:off x="822960" y="1845734"/>
            <a:ext cx="3703320" cy="4023360"/>
          </a:xfrm>
        </p:spPr>
        <p:txBody>
          <a:bodyPr/>
          <a:lstStyle/>
          <a:p>
            <a:pPr lvl="0"/>
            <a:r>
              <a:rPr lang="en-AU" dirty="0"/>
              <a:t>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4" name="Content Placeholder 3"/>
          <p:cNvSpPr>
            <a:spLocks noGrp="1"/>
          </p:cNvSpPr>
          <p:nvPr>
            <p:ph sz="half" idx="2" hasCustomPrompt="1"/>
          </p:nvPr>
        </p:nvSpPr>
        <p:spPr>
          <a:xfrm>
            <a:off x="4663440" y="1845736"/>
            <a:ext cx="3703320" cy="4023359"/>
          </a:xfrm>
        </p:spPr>
        <p:txBody>
          <a:bodyPr/>
          <a:lstStyle/>
          <a:p>
            <a:pPr lvl="0"/>
            <a:r>
              <a:rPr lang="en-AU" dirty="0"/>
              <a:t>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pt-BR"/>
              <a:t>SSRM 2024: Literature review in theory</a:t>
            </a:r>
            <a:endParaRPr lang="en-US"/>
          </a:p>
        </p:txBody>
      </p:sp>
      <p:sp>
        <p:nvSpPr>
          <p:cNvPr id="7" name="Slide Number Placeholder 6"/>
          <p:cNvSpPr>
            <a:spLocks noGrp="1"/>
          </p:cNvSpPr>
          <p:nvPr>
            <p:ph type="sldNum" sz="quarter" idx="12"/>
          </p:nvPr>
        </p:nvSpPr>
        <p:spPr/>
        <p:txBody>
          <a:bodyPr/>
          <a:lstStyle/>
          <a:p>
            <a:fld id="{3F84F23B-AC95-DB49-899D-CEF200A1D79C}" type="slidenum">
              <a:rPr lang="en-US" smtClean="0"/>
              <a:t>‹#›</a:t>
            </a:fld>
            <a:endParaRPr lang="en-US"/>
          </a:p>
        </p:txBody>
      </p:sp>
    </p:spTree>
    <p:extLst>
      <p:ext uri="{BB962C8B-B14F-4D97-AF65-F5344CB8AC3E}">
        <p14:creationId xmlns:p14="http://schemas.microsoft.com/office/powerpoint/2010/main" val="1341891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hasCustomPrompt="1"/>
          </p:nvPr>
        </p:nvSpPr>
        <p:spPr>
          <a:xfrm>
            <a:off x="822960" y="286604"/>
            <a:ext cx="7543800" cy="1450757"/>
          </a:xfrm>
        </p:spPr>
        <p:txBody>
          <a:bodyPr/>
          <a:lstStyle/>
          <a:p>
            <a:r>
              <a:rPr lang="en-AU" dirty="0"/>
              <a:t>Master title style</a:t>
            </a:r>
            <a:endParaRPr lang="en-US" dirty="0"/>
          </a:p>
        </p:txBody>
      </p:sp>
      <p:sp>
        <p:nvSpPr>
          <p:cNvPr id="3" name="Text Placeholder 2"/>
          <p:cNvSpPr>
            <a:spLocks noGrp="1"/>
          </p:cNvSpPr>
          <p:nvPr>
            <p:ph type="body" idx="1" hasCustomPrompt="1"/>
          </p:nvPr>
        </p:nvSpPr>
        <p:spPr>
          <a:xfrm>
            <a:off x="822960" y="1846052"/>
            <a:ext cx="3703320" cy="736282"/>
          </a:xfrm>
        </p:spPr>
        <p:txBody>
          <a:bodyPr lIns="91440" rIns="91440" anchor="ctr">
            <a:normAutofit/>
          </a:bodyPr>
          <a:lstStyle>
            <a:lvl1pPr marL="0" indent="0">
              <a:buNone/>
              <a:defRPr sz="2000" b="0" cap="all" baseline="0">
                <a:solidFill>
                  <a:schemeClr val="tx2"/>
                </a:solidFill>
                <a:latin typeface="Franklin Gothic Medium" charset="0"/>
                <a:ea typeface="Franklin Gothic Medium" charset="0"/>
                <a:cs typeface="Franklin Gothic Medium"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dirty="0"/>
              <a:t>Master text styles</a:t>
            </a:r>
          </a:p>
        </p:txBody>
      </p:sp>
      <p:sp>
        <p:nvSpPr>
          <p:cNvPr id="4" name="Content Placeholder 3"/>
          <p:cNvSpPr>
            <a:spLocks noGrp="1"/>
          </p:cNvSpPr>
          <p:nvPr>
            <p:ph sz="half" idx="2" hasCustomPrompt="1"/>
          </p:nvPr>
        </p:nvSpPr>
        <p:spPr>
          <a:xfrm>
            <a:off x="822960" y="2582334"/>
            <a:ext cx="3703320" cy="3286760"/>
          </a:xfrm>
        </p:spPr>
        <p:txBody>
          <a:bodyPr/>
          <a:lstStyle/>
          <a:p>
            <a:pPr lvl="0"/>
            <a:r>
              <a:rPr lang="en-AU" dirty="0"/>
              <a:t>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5" name="Text Placeholder 4"/>
          <p:cNvSpPr>
            <a:spLocks noGrp="1"/>
          </p:cNvSpPr>
          <p:nvPr>
            <p:ph type="body" sz="quarter" idx="3" hasCustomPrompt="1"/>
          </p:nvPr>
        </p:nvSpPr>
        <p:spPr>
          <a:xfrm>
            <a:off x="4663440" y="1846052"/>
            <a:ext cx="3703320" cy="736282"/>
          </a:xfrm>
        </p:spPr>
        <p:txBody>
          <a:bodyPr lIns="91440" rIns="91440" anchor="ctr">
            <a:normAutofit/>
          </a:bodyPr>
          <a:lstStyle>
            <a:lvl1pPr marL="0" indent="0">
              <a:buNone/>
              <a:defRPr sz="2000" b="0" cap="all" baseline="0">
                <a:solidFill>
                  <a:schemeClr val="tx2"/>
                </a:solidFill>
                <a:latin typeface="Franklin Gothic Medium" charset="0"/>
                <a:ea typeface="Franklin Gothic Medium" charset="0"/>
                <a:cs typeface="Franklin Gothic Medium"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dirty="0"/>
              <a:t>Master text styles</a:t>
            </a:r>
          </a:p>
        </p:txBody>
      </p:sp>
      <p:sp>
        <p:nvSpPr>
          <p:cNvPr id="6" name="Content Placeholder 5"/>
          <p:cNvSpPr>
            <a:spLocks noGrp="1"/>
          </p:cNvSpPr>
          <p:nvPr>
            <p:ph sz="quarter" idx="4" hasCustomPrompt="1"/>
          </p:nvPr>
        </p:nvSpPr>
        <p:spPr>
          <a:xfrm>
            <a:off x="4663440" y="2582334"/>
            <a:ext cx="3703320" cy="3286760"/>
          </a:xfrm>
        </p:spPr>
        <p:txBody>
          <a:bodyPr/>
          <a:lstStyle/>
          <a:p>
            <a:pPr lvl="0"/>
            <a:r>
              <a:rPr lang="en-AU" dirty="0"/>
              <a:t>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pt-BR"/>
              <a:t>SSRM 2024: Literature review in theory</a:t>
            </a:r>
            <a:endParaRPr lang="en-US"/>
          </a:p>
        </p:txBody>
      </p:sp>
      <p:sp>
        <p:nvSpPr>
          <p:cNvPr id="9" name="Slide Number Placeholder 8"/>
          <p:cNvSpPr>
            <a:spLocks noGrp="1"/>
          </p:cNvSpPr>
          <p:nvPr>
            <p:ph type="sldNum" sz="quarter" idx="12"/>
          </p:nvPr>
        </p:nvSpPr>
        <p:spPr/>
        <p:txBody>
          <a:bodyPr/>
          <a:lstStyle/>
          <a:p>
            <a:fld id="{3F84F23B-AC95-DB49-899D-CEF200A1D79C}" type="slidenum">
              <a:rPr lang="en-US" smtClean="0"/>
              <a:t>‹#›</a:t>
            </a:fld>
            <a:endParaRPr lang="en-US"/>
          </a:p>
        </p:txBody>
      </p:sp>
    </p:spTree>
    <p:extLst>
      <p:ext uri="{BB962C8B-B14F-4D97-AF65-F5344CB8AC3E}">
        <p14:creationId xmlns:p14="http://schemas.microsoft.com/office/powerpoint/2010/main" val="299700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AU" dirty="0"/>
              <a:t>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pt-BR"/>
              <a:t>SSRM 2024: Literature review in theory</a:t>
            </a:r>
            <a:endParaRPr lang="en-US"/>
          </a:p>
        </p:txBody>
      </p:sp>
      <p:sp>
        <p:nvSpPr>
          <p:cNvPr id="5" name="Slide Number Placeholder 4"/>
          <p:cNvSpPr>
            <a:spLocks noGrp="1"/>
          </p:cNvSpPr>
          <p:nvPr>
            <p:ph type="sldNum" sz="quarter" idx="12"/>
          </p:nvPr>
        </p:nvSpPr>
        <p:spPr/>
        <p:txBody>
          <a:bodyPr/>
          <a:lstStyle/>
          <a:p>
            <a:fld id="{3F84F23B-AC95-DB49-899D-CEF200A1D79C}" type="slidenum">
              <a:rPr lang="en-US" smtClean="0"/>
              <a:t>‹#›</a:t>
            </a:fld>
            <a:endParaRPr lang="en-US"/>
          </a:p>
        </p:txBody>
      </p:sp>
    </p:spTree>
    <p:extLst>
      <p:ext uri="{BB962C8B-B14F-4D97-AF65-F5344CB8AC3E}">
        <p14:creationId xmlns:p14="http://schemas.microsoft.com/office/powerpoint/2010/main" val="1221453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81" y="0"/>
            <a:ext cx="9144000" cy="6096000"/>
          </a:xfrm>
          <a:prstGeom prst="rect">
            <a:avLst/>
          </a:prstGeom>
        </p:spPr>
      </p:pic>
      <p:sp>
        <p:nvSpPr>
          <p:cNvPr id="8" name="Rectangle 7"/>
          <p:cNvSpPr/>
          <p:nvPr userDrawn="1"/>
        </p:nvSpPr>
        <p:spPr>
          <a:xfrm>
            <a:off x="0" y="4953000"/>
            <a:ext cx="9141619" cy="190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PG"/>
          </a:p>
        </p:txBody>
      </p:sp>
      <p:sp>
        <p:nvSpPr>
          <p:cNvPr id="9" name="Rectangle 8"/>
          <p:cNvSpPr/>
          <p:nvPr/>
        </p:nvSpPr>
        <p:spPr>
          <a:xfrm>
            <a:off x="12" y="4915076"/>
            <a:ext cx="9141619" cy="64008"/>
          </a:xfrm>
          <a:prstGeom prst="rect">
            <a:avLst/>
          </a:prstGeom>
          <a:solidFill>
            <a:srgbClr val="891A1F"/>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PG"/>
          </a:p>
        </p:txBody>
      </p:sp>
      <p:sp>
        <p:nvSpPr>
          <p:cNvPr id="2" name="Title 1"/>
          <p:cNvSpPr>
            <a:spLocks noGrp="1"/>
          </p:cNvSpPr>
          <p:nvPr>
            <p:ph type="title" hasCustomPrompt="1"/>
          </p:nvPr>
        </p:nvSpPr>
        <p:spPr>
          <a:xfrm>
            <a:off x="822960" y="5074920"/>
            <a:ext cx="7589520" cy="822960"/>
          </a:xfrm>
        </p:spPr>
        <p:txBody>
          <a:bodyPr tIns="0" bIns="0" anchor="b">
            <a:noAutofit/>
          </a:bodyPr>
          <a:lstStyle>
            <a:lvl1pPr>
              <a:defRPr sz="3600" b="0" baseline="0">
                <a:solidFill>
                  <a:srgbClr val="FFFFFF"/>
                </a:solidFill>
              </a:defRPr>
            </a:lvl1pPr>
          </a:lstStyle>
          <a:p>
            <a:r>
              <a:rPr lang="en-AU" dirty="0"/>
              <a:t>Section Heading Slide</a:t>
            </a:r>
            <a:endParaRPr lang="en-US" dirty="0"/>
          </a:p>
        </p:txBody>
      </p:sp>
    </p:spTree>
    <p:extLst>
      <p:ext uri="{BB962C8B-B14F-4D97-AF65-F5344CB8AC3E}">
        <p14:creationId xmlns:p14="http://schemas.microsoft.com/office/powerpoint/2010/main" val="594761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342900" y="594359"/>
            <a:ext cx="2400300" cy="2286000"/>
          </a:xfrm>
        </p:spPr>
        <p:txBody>
          <a:bodyPr anchor="b">
            <a:normAutofit/>
          </a:bodyPr>
          <a:lstStyle>
            <a:lvl1pPr>
              <a:defRPr sz="3600" b="0">
                <a:solidFill>
                  <a:srgbClr val="FFFFFF"/>
                </a:solidFill>
              </a:defRPr>
            </a:lvl1pPr>
          </a:lstStyle>
          <a:p>
            <a:r>
              <a:rPr lang="en-AU" dirty="0"/>
              <a:t>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r>
              <a:rPr lang="pt-BR"/>
              <a:t>SSRM 2024: Literature review in theory</a:t>
            </a:r>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F84F23B-AC95-DB49-899D-CEF200A1D79C}" type="slidenum">
              <a:rPr lang="en-US" smtClean="0"/>
              <a:t>‹#›</a:t>
            </a:fld>
            <a:endParaRPr lang="en-US"/>
          </a:p>
        </p:txBody>
      </p:sp>
    </p:spTree>
    <p:extLst>
      <p:ext uri="{BB962C8B-B14F-4D97-AF65-F5344CB8AC3E}">
        <p14:creationId xmlns:p14="http://schemas.microsoft.com/office/powerpoint/2010/main" val="643117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0" y="0"/>
            <a:ext cx="914161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PG"/>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pt-BR"/>
              <a:t>SSRM 2024: Literature review in theory</a:t>
            </a:r>
            <a:endParaRPr lang="en-US"/>
          </a:p>
        </p:txBody>
      </p:sp>
      <p:sp>
        <p:nvSpPr>
          <p:cNvPr id="5" name="Slide Number Placeholder 4"/>
          <p:cNvSpPr>
            <a:spLocks noGrp="1"/>
          </p:cNvSpPr>
          <p:nvPr>
            <p:ph type="sldNum" sz="quarter" idx="12"/>
          </p:nvPr>
        </p:nvSpPr>
        <p:spPr/>
        <p:txBody>
          <a:bodyPr/>
          <a:lstStyle/>
          <a:p>
            <a:fld id="{3F84F23B-AC95-DB49-899D-CEF200A1D79C}" type="slidenum">
              <a:rPr lang="en-US" smtClean="0"/>
              <a:t>‹#›</a:t>
            </a:fld>
            <a:endParaRPr lang="en-US"/>
          </a:p>
        </p:txBody>
      </p:sp>
      <p:sp>
        <p:nvSpPr>
          <p:cNvPr id="7" name="Content Placeholder 2"/>
          <p:cNvSpPr>
            <a:spLocks noGrp="1"/>
          </p:cNvSpPr>
          <p:nvPr>
            <p:ph idx="1" hasCustomPrompt="1"/>
          </p:nvPr>
        </p:nvSpPr>
        <p:spPr>
          <a:xfrm>
            <a:off x="822959" y="1845734"/>
            <a:ext cx="7543801" cy="4023360"/>
          </a:xfrm>
        </p:spPr>
        <p:txBody>
          <a:bodyPr/>
          <a:lstStyle>
            <a:lvl1pPr>
              <a:defRPr baseline="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AU" dirty="0"/>
              <a:t>For further information, please contact:</a:t>
            </a:r>
            <a:endParaRPr lang="en-US" dirty="0"/>
          </a:p>
        </p:txBody>
      </p:sp>
    </p:spTree>
    <p:extLst>
      <p:ext uri="{BB962C8B-B14F-4D97-AF65-F5344CB8AC3E}">
        <p14:creationId xmlns:p14="http://schemas.microsoft.com/office/powerpoint/2010/main" val="535313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tif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PG"/>
          </a:p>
        </p:txBody>
      </p:sp>
      <p:sp>
        <p:nvSpPr>
          <p:cNvPr id="9" name="Rectangle 8"/>
          <p:cNvSpPr/>
          <p:nvPr/>
        </p:nvSpPr>
        <p:spPr>
          <a:xfrm>
            <a:off x="0" y="6334315"/>
            <a:ext cx="9144001" cy="65999"/>
          </a:xfrm>
          <a:prstGeom prst="rect">
            <a:avLst/>
          </a:prstGeom>
          <a:solidFill>
            <a:srgbClr val="891A1F"/>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PG"/>
          </a:p>
        </p:txBody>
      </p:sp>
      <p:sp>
        <p:nvSpPr>
          <p:cNvPr id="2" name="Title Placeholder 1"/>
          <p:cNvSpPr>
            <a:spLocks noGrp="1"/>
          </p:cNvSpPr>
          <p:nvPr>
            <p:ph type="title"/>
          </p:nvPr>
        </p:nvSpPr>
        <p:spPr>
          <a:xfrm>
            <a:off x="822960" y="710077"/>
            <a:ext cx="7543800" cy="1027284"/>
          </a:xfrm>
          <a:prstGeom prst="rect">
            <a:avLst/>
          </a:prstGeom>
        </p:spPr>
        <p:txBody>
          <a:bodyPr vert="horz" lIns="91440" tIns="45720" rIns="91440" bIns="45720" rtlCol="0" anchor="b">
            <a:normAutofit/>
          </a:bodyPr>
          <a:lstStyle/>
          <a:p>
            <a:r>
              <a:rPr lang="en-AU" dirty="0"/>
              <a:t>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pt-BR"/>
              <a:t>SSRM 2024: Literature review in theory</a:t>
            </a:r>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3F84F23B-AC95-DB49-899D-CEF200A1D79C}" type="slidenum">
              <a:rPr lang="en-US" smtClean="0"/>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10"/>
          <a:stretch>
            <a:fillRect/>
          </a:stretch>
        </p:blipFill>
        <p:spPr>
          <a:xfrm>
            <a:off x="628650" y="155575"/>
            <a:ext cx="1800000" cy="446614"/>
          </a:xfrm>
          <a:prstGeom prst="rect">
            <a:avLst/>
          </a:prstGeom>
        </p:spPr>
      </p:pic>
    </p:spTree>
    <p:extLst>
      <p:ext uri="{BB962C8B-B14F-4D97-AF65-F5344CB8AC3E}">
        <p14:creationId xmlns:p14="http://schemas.microsoft.com/office/powerpoint/2010/main" val="115827601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8" r:id="rId3"/>
    <p:sldLayoutId id="2147483689" r:id="rId4"/>
    <p:sldLayoutId id="2147483690" r:id="rId5"/>
    <p:sldLayoutId id="2147483693" r:id="rId6"/>
    <p:sldLayoutId id="2147483692" r:id="rId7"/>
    <p:sldLayoutId id="2147483694" r:id="rId8"/>
  </p:sldLayoutIdLst>
  <p:hf hdr="0" dt="0"/>
  <p:txStyles>
    <p:titleStyle>
      <a:lvl1pPr algn="l" defTabSz="914400" rtl="0" eaLnBrk="1" latinLnBrk="0" hangingPunct="1">
        <a:lnSpc>
          <a:spcPct val="85000"/>
        </a:lnSpc>
        <a:spcBef>
          <a:spcPct val="0"/>
        </a:spcBef>
        <a:buNone/>
        <a:defRPr sz="4800" kern="1200" spc="-50" baseline="0">
          <a:solidFill>
            <a:schemeClr val="accent1"/>
          </a:solidFill>
          <a:latin typeface="Minion Pro Medium" charset="0"/>
          <a:ea typeface="Minion Pro Medium" charset="0"/>
          <a:cs typeface="Minion Pro Medium" charset="0"/>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Franklin Gothic Book" charset="0"/>
          <a:ea typeface="Franklin Gothic Book" charset="0"/>
          <a:cs typeface="Franklin Gothic Book" charset="0"/>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Franklin Gothic Book" charset="0"/>
          <a:ea typeface="Franklin Gothic Book" charset="0"/>
          <a:cs typeface="Franklin Gothic Book" charset="0"/>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Franklin Gothic Book" charset="0"/>
          <a:ea typeface="Franklin Gothic Book" charset="0"/>
          <a:cs typeface="Franklin Gothic Book" charset="0"/>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Franklin Gothic Book" charset="0"/>
          <a:ea typeface="Franklin Gothic Book" charset="0"/>
          <a:cs typeface="Franklin Gothic Book" charset="0"/>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Franklin Gothic Book" charset="0"/>
          <a:ea typeface="Franklin Gothic Book" charset="0"/>
          <a:cs typeface="Franklin Gothic Book"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lugbenga.Ige@pngnri.or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diagramLayout" Target="../diagrams/layout3.xml"/><Relationship Id="rId7" Type="http://schemas.openxmlformats.org/officeDocument/2006/relationships/image" Target="../media/image6.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9"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hyperlink" Target="mailto:Olugbenga.Ige@pngnri.org"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s://www.thenational.com.pg/project-to-cut-multiple-voting/"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234153"/>
            <a:ext cx="9144000" cy="2027186"/>
          </a:xfrm>
        </p:spPr>
        <p:txBody>
          <a:bodyPr>
            <a:noAutofit/>
          </a:bodyPr>
          <a:lstStyle/>
          <a:p>
            <a:pPr marL="0" marR="0" algn="ctr">
              <a:lnSpc>
                <a:spcPct val="107000"/>
              </a:lnSpc>
              <a:spcAft>
                <a:spcPts val="800"/>
              </a:spcAft>
            </a:pPr>
            <a:r>
              <a:rPr lang="en-GB" sz="3200" b="1" kern="100" dirty="0">
                <a:effectLst/>
                <a:latin typeface="Arial" panose="020B0604020202020204" pitchFamily="34" charset="0"/>
                <a:ea typeface="Times New Roman" panose="02020603050405020304" pitchFamily="18" charset="0"/>
                <a:cs typeface="Arial" panose="020B0604020202020204" pitchFamily="34" charset="0"/>
              </a:rPr>
              <a:t>Option NRI for 2027 National Elections: Utilizing Direct Data Capture Machines (DDCMs-PNG) to generate a new Electoral Roll for the Electoral Commission (PNGEC) </a:t>
            </a:r>
            <a:endParaRPr lang="en-US" sz="3200" kern="1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TextBox 3"/>
          <p:cNvSpPr txBox="1"/>
          <p:nvPr/>
        </p:nvSpPr>
        <p:spPr>
          <a:xfrm>
            <a:off x="2813383" y="5024909"/>
            <a:ext cx="6266459" cy="954107"/>
          </a:xfrm>
          <a:prstGeom prst="rect">
            <a:avLst/>
          </a:prstGeom>
          <a:noFill/>
        </p:spPr>
        <p:txBody>
          <a:bodyPr wrap="none" rtlCol="0">
            <a:spAutoFit/>
          </a:bodyPr>
          <a:lstStyle/>
          <a:p>
            <a:pPr algn="ctr"/>
            <a:r>
              <a:rPr lang="en-AU" sz="2000" b="1" dirty="0">
                <a:latin typeface="Verdana" panose="020B0604030504040204" pitchFamily="34" charset="0"/>
                <a:ea typeface="Verdana" panose="020B0604030504040204" pitchFamily="34" charset="0"/>
                <a:cs typeface="Verdana" panose="020B0604030504040204" pitchFamily="34" charset="0"/>
              </a:rPr>
              <a:t>Dr. Olugbenga IGE,</a:t>
            </a:r>
          </a:p>
          <a:p>
            <a:pPr algn="ctr"/>
            <a:r>
              <a:rPr lang="en-AU" sz="2000" b="1" dirty="0">
                <a:latin typeface="Verdana" panose="020B0604030504040204" pitchFamily="34" charset="0"/>
                <a:ea typeface="Verdana" panose="020B0604030504040204" pitchFamily="34" charset="0"/>
                <a:cs typeface="Verdana" panose="020B0604030504040204" pitchFamily="34" charset="0"/>
              </a:rPr>
              <a:t>Senior Research Fellow &amp; Program Leader</a:t>
            </a:r>
            <a:endParaRPr lang="en-AU" sz="2400" b="1" dirty="0">
              <a:latin typeface="Verdana" panose="020B0604030504040204" pitchFamily="34" charset="0"/>
              <a:ea typeface="Verdana" panose="020B0604030504040204" pitchFamily="34" charset="0"/>
              <a:cs typeface="Verdana" panose="020B0604030504040204" pitchFamily="34" charset="0"/>
            </a:endParaRPr>
          </a:p>
          <a:p>
            <a:pPr algn="ctr"/>
            <a:r>
              <a:rPr lang="en-AU" sz="1600" b="1" dirty="0">
                <a:latin typeface="Verdana" panose="020B0604030504040204" pitchFamily="34" charset="0"/>
                <a:ea typeface="Verdana" panose="020B0604030504040204" pitchFamily="34" charset="0"/>
                <a:cs typeface="Verdana" panose="020B0604030504040204" pitchFamily="34" charset="0"/>
              </a:rPr>
              <a:t>    E-mail: </a:t>
            </a:r>
            <a:r>
              <a:rPr lang="en-AU" sz="1600" b="1" dirty="0">
                <a:latin typeface="Verdana" panose="020B0604030504040204" pitchFamily="34" charset="0"/>
                <a:ea typeface="Verdana" panose="020B0604030504040204" pitchFamily="34" charset="0"/>
                <a:cs typeface="Verdana" panose="020B0604030504040204" pitchFamily="34" charset="0"/>
                <a:hlinkClick r:id="rId3"/>
              </a:rPr>
              <a:t>Olugbenga.Ige@pngnri.org</a:t>
            </a:r>
            <a:r>
              <a:rPr lang="en-AU" sz="1600" b="1" dirty="0">
                <a:latin typeface="Verdana" panose="020B0604030504040204" pitchFamily="34" charset="0"/>
                <a:ea typeface="Verdana" panose="020B0604030504040204" pitchFamily="34" charset="0"/>
                <a:cs typeface="Verdana" panose="020B0604030504040204" pitchFamily="34" charset="0"/>
              </a:rPr>
              <a:t>  </a:t>
            </a:r>
          </a:p>
        </p:txBody>
      </p:sp>
    </p:spTree>
    <p:extLst>
      <p:ext uri="{BB962C8B-B14F-4D97-AF65-F5344CB8AC3E}">
        <p14:creationId xmlns:p14="http://schemas.microsoft.com/office/powerpoint/2010/main" val="4246901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BEF12-06D4-3F35-B423-A591FAAC058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73E059-6BAC-7859-F2BA-F7B983CC22A5}"/>
              </a:ext>
            </a:extLst>
          </p:cNvPr>
          <p:cNvSpPr>
            <a:spLocks noGrp="1"/>
          </p:cNvSpPr>
          <p:nvPr>
            <p:ph type="sldNum" sz="quarter" idx="12"/>
          </p:nvPr>
        </p:nvSpPr>
        <p:spPr/>
        <p:txBody>
          <a:bodyPr/>
          <a:lstStyle/>
          <a:p>
            <a:fld id="{3F84F23B-AC95-DB49-899D-CEF200A1D79C}" type="slidenum">
              <a:rPr lang="en-US" smtClean="0"/>
              <a:pPr/>
              <a:t>10</a:t>
            </a:fld>
            <a:endParaRPr lang="en-US"/>
          </a:p>
        </p:txBody>
      </p:sp>
      <p:sp>
        <p:nvSpPr>
          <p:cNvPr id="4" name="TextBox 3">
            <a:extLst>
              <a:ext uri="{FF2B5EF4-FFF2-40B4-BE49-F238E27FC236}">
                <a16:creationId xmlns:a16="http://schemas.microsoft.com/office/drawing/2014/main" id="{34155A94-EEE4-7563-94A2-6C4EF0C1DA97}"/>
              </a:ext>
            </a:extLst>
          </p:cNvPr>
          <p:cNvSpPr txBox="1"/>
          <p:nvPr/>
        </p:nvSpPr>
        <p:spPr>
          <a:xfrm>
            <a:off x="197963" y="1998781"/>
            <a:ext cx="8710367" cy="3224985"/>
          </a:xfrm>
          <a:prstGeom prst="rect">
            <a:avLst/>
          </a:prstGeom>
          <a:noFill/>
        </p:spPr>
        <p:txBody>
          <a:bodyPr wrap="square">
            <a:spAutoFit/>
          </a:bodyPr>
          <a:lstStyle/>
          <a:p>
            <a:pPr marL="342900" marR="0" lvl="0" indent="-342900" algn="just">
              <a:lnSpc>
                <a:spcPct val="107000"/>
              </a:lnSpc>
              <a:buFont typeface="Symbol" panose="05050102010706020507" pitchFamily="18" charset="2"/>
              <a:buChar char=""/>
            </a:pPr>
            <a:r>
              <a:rPr lang="en-GB" sz="2400" kern="100" dirty="0">
                <a:effectLst/>
                <a:latin typeface="Arial" panose="020B0604020202020204" pitchFamily="34" charset="0"/>
                <a:ea typeface="Times New Roman" panose="02020603050405020304" pitchFamily="18" charset="0"/>
                <a:cs typeface="Arial" panose="020B0604020202020204" pitchFamily="34" charset="0"/>
              </a:rPr>
              <a:t>The Multi-Day Teams (MDT) will commence registration, with the public being notified of national voter registration by virtue of Sections 114 and 115.</a:t>
            </a:r>
            <a:endParaRPr lang="en-US" sz="2400" kern="100" dirty="0">
              <a:effectLst/>
              <a:latin typeface="Arial" panose="020B0604020202020204" pitchFamily="34" charset="0"/>
              <a:ea typeface="Times New Roman" panose="02020603050405020304" pitchFamily="18" charset="0"/>
              <a:cs typeface="Arial" panose="020B0604020202020204" pitchFamily="34" charset="0"/>
            </a:endParaRPr>
          </a:p>
          <a:p>
            <a:pPr marL="342900" marR="0" lvl="0" indent="-342900" algn="just">
              <a:lnSpc>
                <a:spcPct val="107000"/>
              </a:lnSpc>
              <a:buFont typeface="Symbol" panose="05050102010706020507" pitchFamily="18" charset="2"/>
              <a:buChar char=""/>
            </a:pPr>
            <a:r>
              <a:rPr lang="en-GB" sz="2400" kern="100" dirty="0">
                <a:effectLst/>
                <a:latin typeface="Arial" panose="020B0604020202020204" pitchFamily="34" charset="0"/>
                <a:ea typeface="Times New Roman" panose="02020603050405020304" pitchFamily="18" charset="0"/>
                <a:cs typeface="Arial" panose="020B0604020202020204" pitchFamily="34" charset="0"/>
              </a:rPr>
              <a:t>The EC will engage in intensive publicity of the national voter registration schedule. At the same time, the political class, members of the PNG Parliament, officials of </a:t>
            </a:r>
            <a:r>
              <a:rPr lang="en-GB" sz="2400" kern="100" dirty="0" err="1">
                <a:effectLst/>
                <a:latin typeface="Arial" panose="020B0604020202020204" pitchFamily="34" charset="0"/>
                <a:ea typeface="Times New Roman" panose="02020603050405020304" pitchFamily="18" charset="0"/>
                <a:cs typeface="Arial" panose="020B0604020202020204" pitchFamily="34" charset="0"/>
              </a:rPr>
              <a:t>GoPNG</a:t>
            </a:r>
            <a:r>
              <a:rPr lang="en-GB" sz="2400" kern="100" dirty="0">
                <a:effectLst/>
                <a:latin typeface="Arial" panose="020B0604020202020204" pitchFamily="34" charset="0"/>
                <a:ea typeface="Times New Roman" panose="02020603050405020304" pitchFamily="18" charset="0"/>
                <a:cs typeface="Arial" panose="020B0604020202020204" pitchFamily="34" charset="0"/>
              </a:rPr>
              <a:t>, and the Civil Society will actively mobilise the electorates to register at the designated venues.</a:t>
            </a:r>
            <a:endParaRPr lang="en-US" sz="2400" kern="1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7" name="Footer Placeholder 4">
            <a:extLst>
              <a:ext uri="{FF2B5EF4-FFF2-40B4-BE49-F238E27FC236}">
                <a16:creationId xmlns:a16="http://schemas.microsoft.com/office/drawing/2014/main" id="{F34E40D9-8398-E5A3-6C8A-9697E1BB8D5B}"/>
              </a:ext>
            </a:extLst>
          </p:cNvPr>
          <p:cNvSpPr>
            <a:spLocks noGrp="1"/>
          </p:cNvSpPr>
          <p:nvPr>
            <p:ph type="ftr" sz="quarter" idx="11"/>
          </p:nvPr>
        </p:nvSpPr>
        <p:spPr>
          <a:xfrm>
            <a:off x="2764639" y="6459786"/>
            <a:ext cx="3617103" cy="365125"/>
          </a:xfrm>
        </p:spPr>
        <p:txBody>
          <a:bodyPr/>
          <a:lstStyle/>
          <a:p>
            <a:r>
              <a:rPr lang="en-US" b="0" i="0" dirty="0">
                <a:solidFill>
                  <a:srgbClr val="FFFFFF"/>
                </a:solidFill>
                <a:effectLst/>
                <a:latin typeface="Arial" panose="020B0604020202020204" pitchFamily="34" charset="0"/>
              </a:rPr>
              <a:t>© </a:t>
            </a:r>
            <a:r>
              <a:rPr lang="en-US" sz="900" cap="none" dirty="0">
                <a:latin typeface="Verdana" panose="020B0604030504040204" pitchFamily="34" charset="0"/>
                <a:ea typeface="Verdana" panose="020B0604030504040204" pitchFamily="34" charset="0"/>
                <a:cs typeface="Verdana" panose="020B0604030504040204" pitchFamily="34" charset="0"/>
              </a:rPr>
              <a:t>Olugbenga IGE: PNG Elections Research</a:t>
            </a:r>
            <a:endParaRPr lang="en-US" dirty="0"/>
          </a:p>
        </p:txBody>
      </p:sp>
      <p:sp>
        <p:nvSpPr>
          <p:cNvPr id="3" name="TextBox 2">
            <a:extLst>
              <a:ext uri="{FF2B5EF4-FFF2-40B4-BE49-F238E27FC236}">
                <a16:creationId xmlns:a16="http://schemas.microsoft.com/office/drawing/2014/main" id="{02BD7489-8CD6-169E-7264-526951767445}"/>
              </a:ext>
            </a:extLst>
          </p:cNvPr>
          <p:cNvSpPr txBox="1"/>
          <p:nvPr/>
        </p:nvSpPr>
        <p:spPr>
          <a:xfrm>
            <a:off x="103695" y="598739"/>
            <a:ext cx="8936610" cy="1323439"/>
          </a:xfrm>
          <a:prstGeom prst="rect">
            <a:avLst/>
          </a:prstGeom>
          <a:noFill/>
        </p:spPr>
        <p:txBody>
          <a:bodyPr wrap="square">
            <a:spAutoFit/>
          </a:bodyPr>
          <a:lstStyle/>
          <a:p>
            <a:pPr lvl="0" algn="ctr"/>
            <a:r>
              <a:rPr lang="en-GB" sz="4000" b="1" dirty="0">
                <a:solidFill>
                  <a:schemeClr val="accent5"/>
                </a:solidFill>
                <a:latin typeface="Minion Pro Medium"/>
                <a:cs typeface="Arial" panose="020B0604020202020204" pitchFamily="34" charset="0"/>
              </a:rPr>
              <a:t>Strategies for Implementing DDCMs to Register Eligible Voters</a:t>
            </a:r>
            <a:endParaRPr lang="en-US" sz="4000" b="1" dirty="0">
              <a:solidFill>
                <a:schemeClr val="accent5"/>
              </a:solidFill>
              <a:latin typeface="Minion Pro Medium"/>
              <a:cs typeface="Arial" panose="020B0604020202020204" pitchFamily="34" charset="0"/>
            </a:endParaRPr>
          </a:p>
        </p:txBody>
      </p:sp>
    </p:spTree>
    <p:extLst>
      <p:ext uri="{BB962C8B-B14F-4D97-AF65-F5344CB8AC3E}">
        <p14:creationId xmlns:p14="http://schemas.microsoft.com/office/powerpoint/2010/main" val="8740889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2420F-90BF-D154-F58F-9D571034001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794640-0A70-09B3-CDA9-664DFC20B5B3}"/>
              </a:ext>
            </a:extLst>
          </p:cNvPr>
          <p:cNvSpPr>
            <a:spLocks noGrp="1"/>
          </p:cNvSpPr>
          <p:nvPr>
            <p:ph type="sldNum" sz="quarter" idx="12"/>
          </p:nvPr>
        </p:nvSpPr>
        <p:spPr/>
        <p:txBody>
          <a:bodyPr/>
          <a:lstStyle/>
          <a:p>
            <a:fld id="{3F84F23B-AC95-DB49-899D-CEF200A1D79C}" type="slidenum">
              <a:rPr lang="en-US" smtClean="0"/>
              <a:pPr/>
              <a:t>11</a:t>
            </a:fld>
            <a:endParaRPr lang="en-US"/>
          </a:p>
        </p:txBody>
      </p:sp>
      <p:graphicFrame>
        <p:nvGraphicFramePr>
          <p:cNvPr id="8" name="Diagram 7">
            <a:extLst>
              <a:ext uri="{FF2B5EF4-FFF2-40B4-BE49-F238E27FC236}">
                <a16:creationId xmlns:a16="http://schemas.microsoft.com/office/drawing/2014/main" id="{12C6EEA2-3F1D-6E53-0D45-A6973E2D0B8B}"/>
              </a:ext>
            </a:extLst>
          </p:cNvPr>
          <p:cNvGraphicFramePr/>
          <p:nvPr>
            <p:extLst>
              <p:ext uri="{D42A27DB-BD31-4B8C-83A1-F6EECF244321}">
                <p14:modId xmlns:p14="http://schemas.microsoft.com/office/powerpoint/2010/main" val="2447640922"/>
              </p:ext>
            </p:extLst>
          </p:nvPr>
        </p:nvGraphicFramePr>
        <p:xfrm>
          <a:off x="216816" y="1810896"/>
          <a:ext cx="8710367" cy="32362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Footer Placeholder 4">
            <a:extLst>
              <a:ext uri="{FF2B5EF4-FFF2-40B4-BE49-F238E27FC236}">
                <a16:creationId xmlns:a16="http://schemas.microsoft.com/office/drawing/2014/main" id="{B30D5E5E-A6EE-729A-4409-AE3803B9E4FF}"/>
              </a:ext>
            </a:extLst>
          </p:cNvPr>
          <p:cNvSpPr>
            <a:spLocks noGrp="1"/>
          </p:cNvSpPr>
          <p:nvPr>
            <p:ph type="ftr" sz="quarter" idx="11"/>
          </p:nvPr>
        </p:nvSpPr>
        <p:spPr>
          <a:xfrm>
            <a:off x="2764639" y="6459786"/>
            <a:ext cx="3617103" cy="365125"/>
          </a:xfrm>
        </p:spPr>
        <p:txBody>
          <a:bodyPr/>
          <a:lstStyle/>
          <a:p>
            <a:r>
              <a:rPr lang="en-US" b="0" i="0" dirty="0">
                <a:solidFill>
                  <a:srgbClr val="FFFFFF"/>
                </a:solidFill>
                <a:effectLst/>
                <a:latin typeface="Arial" panose="020B0604020202020204" pitchFamily="34" charset="0"/>
              </a:rPr>
              <a:t>© </a:t>
            </a:r>
            <a:r>
              <a:rPr lang="en-US" sz="900" cap="none" dirty="0">
                <a:latin typeface="Verdana" panose="020B0604030504040204" pitchFamily="34" charset="0"/>
                <a:ea typeface="Verdana" panose="020B0604030504040204" pitchFamily="34" charset="0"/>
                <a:cs typeface="Verdana" panose="020B0604030504040204" pitchFamily="34" charset="0"/>
              </a:rPr>
              <a:t>Olugbenga IGE: PNG Elections Research</a:t>
            </a:r>
            <a:endParaRPr lang="en-US" dirty="0"/>
          </a:p>
        </p:txBody>
      </p:sp>
      <p:pic>
        <p:nvPicPr>
          <p:cNvPr id="11" name="Picture 10">
            <a:extLst>
              <a:ext uri="{FF2B5EF4-FFF2-40B4-BE49-F238E27FC236}">
                <a16:creationId xmlns:a16="http://schemas.microsoft.com/office/drawing/2014/main" id="{BE9967F9-EF72-91C3-F520-9E057A99307F}"/>
              </a:ext>
            </a:extLst>
          </p:cNvPr>
          <p:cNvPicPr>
            <a:picLocks noChangeAspect="1"/>
          </p:cNvPicPr>
          <p:nvPr/>
        </p:nvPicPr>
        <p:blipFill>
          <a:blip r:embed="rId7"/>
          <a:stretch>
            <a:fillRect/>
          </a:stretch>
        </p:blipFill>
        <p:spPr>
          <a:xfrm>
            <a:off x="6186570" y="4944393"/>
            <a:ext cx="2938577" cy="1342106"/>
          </a:xfrm>
          <a:prstGeom prst="rect">
            <a:avLst/>
          </a:prstGeom>
        </p:spPr>
      </p:pic>
      <p:pic>
        <p:nvPicPr>
          <p:cNvPr id="1026" name="Picture 2" descr="Government Pushes for Digital Elections ...">
            <a:extLst>
              <a:ext uri="{FF2B5EF4-FFF2-40B4-BE49-F238E27FC236}">
                <a16:creationId xmlns:a16="http://schemas.microsoft.com/office/drawing/2014/main" id="{BD72361B-6CE0-9838-A059-9C82F394A77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90875" y="4944393"/>
            <a:ext cx="2995695"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ews-update - National Information Center">
            <a:extLst>
              <a:ext uri="{FF2B5EF4-FFF2-40B4-BE49-F238E27FC236}">
                <a16:creationId xmlns:a16="http://schemas.microsoft.com/office/drawing/2014/main" id="{4E474457-5A49-7014-03DE-279741E598B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4952426"/>
            <a:ext cx="3190875" cy="14287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DBC44A9-CCD4-5035-F2BA-EE5FDD80D03D}"/>
              </a:ext>
            </a:extLst>
          </p:cNvPr>
          <p:cNvSpPr txBox="1"/>
          <p:nvPr/>
        </p:nvSpPr>
        <p:spPr>
          <a:xfrm>
            <a:off x="103695" y="598739"/>
            <a:ext cx="8936610" cy="1323439"/>
          </a:xfrm>
          <a:prstGeom prst="rect">
            <a:avLst/>
          </a:prstGeom>
          <a:noFill/>
        </p:spPr>
        <p:txBody>
          <a:bodyPr wrap="square">
            <a:spAutoFit/>
          </a:bodyPr>
          <a:lstStyle/>
          <a:p>
            <a:pPr lvl="0" algn="ctr"/>
            <a:r>
              <a:rPr lang="en-GB" sz="4000" b="1" dirty="0">
                <a:solidFill>
                  <a:schemeClr val="accent5"/>
                </a:solidFill>
                <a:latin typeface="Minion Pro Medium"/>
                <a:cs typeface="Arial" panose="020B0604020202020204" pitchFamily="34" charset="0"/>
              </a:rPr>
              <a:t>Strategies for Implementing DDCMs to Register Eligible Voters</a:t>
            </a:r>
            <a:endParaRPr lang="en-US" sz="4000" b="1" dirty="0">
              <a:solidFill>
                <a:schemeClr val="accent5"/>
              </a:solidFill>
              <a:latin typeface="Minion Pro Medium"/>
              <a:cs typeface="Arial" panose="020B0604020202020204" pitchFamily="34" charset="0"/>
            </a:endParaRPr>
          </a:p>
        </p:txBody>
      </p:sp>
    </p:spTree>
    <p:extLst>
      <p:ext uri="{BB962C8B-B14F-4D97-AF65-F5344CB8AC3E}">
        <p14:creationId xmlns:p14="http://schemas.microsoft.com/office/powerpoint/2010/main" val="11125366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258573"/>
            <a:ext cx="9144000" cy="3076069"/>
          </a:xfrm>
        </p:spPr>
        <p:txBody>
          <a:bodyPr>
            <a:normAutofit/>
          </a:bodyPr>
          <a:lstStyle/>
          <a:p>
            <a:pPr marL="0" marR="0" algn="ctr">
              <a:lnSpc>
                <a:spcPct val="115000"/>
              </a:lnSpc>
              <a:spcAft>
                <a:spcPts val="800"/>
              </a:spcAft>
            </a:pPr>
            <a:r>
              <a:rPr lang="en-GB" sz="4000" b="1" kern="100" dirty="0">
                <a:effectLst/>
                <a:latin typeface="Verdana" panose="020B0604030504040204" pitchFamily="34" charset="0"/>
                <a:ea typeface="Verdana" panose="020B0604030504040204" pitchFamily="34" charset="0"/>
                <a:cs typeface="Times New Roman" panose="02020603050405020304" pitchFamily="18" charset="0"/>
              </a:rPr>
              <a:t>Redesigning Ballot Papers to Address Multiple Voting in PNG 2027 Elections</a:t>
            </a:r>
            <a:endParaRPr lang="en-US" sz="4000" kern="100" dirty="0">
              <a:effectLst/>
              <a:latin typeface="Verdana" panose="020B0604030504040204" pitchFamily="34" charset="0"/>
              <a:ea typeface="Verdana" panose="020B0604030504040204" pitchFamily="34" charset="0"/>
              <a:cs typeface="Times New Roman" panose="02020603050405020304" pitchFamily="18" charset="0"/>
            </a:endParaRPr>
          </a:p>
        </p:txBody>
      </p:sp>
      <p:sp>
        <p:nvSpPr>
          <p:cNvPr id="4" name="TextBox 3"/>
          <p:cNvSpPr txBox="1"/>
          <p:nvPr/>
        </p:nvSpPr>
        <p:spPr>
          <a:xfrm>
            <a:off x="-203521" y="5213450"/>
            <a:ext cx="9302548" cy="1261884"/>
          </a:xfrm>
          <a:prstGeom prst="rect">
            <a:avLst/>
          </a:prstGeom>
          <a:noFill/>
        </p:spPr>
        <p:txBody>
          <a:bodyPr wrap="none" rtlCol="0">
            <a:spAutoFit/>
          </a:bodyPr>
          <a:lstStyle/>
          <a:p>
            <a:pPr algn="ctr"/>
            <a:r>
              <a:rPr lang="en-AU" sz="2000" b="1" dirty="0">
                <a:latin typeface="Verdana" panose="020B0604030504040204" pitchFamily="34" charset="0"/>
                <a:ea typeface="Verdana" panose="020B0604030504040204" pitchFamily="34" charset="0"/>
                <a:cs typeface="Verdana" panose="020B0604030504040204" pitchFamily="34" charset="0"/>
              </a:rPr>
              <a:t>Olugbenga IGE, PhD</a:t>
            </a:r>
          </a:p>
          <a:p>
            <a:pPr algn="ctr"/>
            <a:r>
              <a:rPr lang="en-AU" sz="2000" b="1" dirty="0">
                <a:latin typeface="Verdana" panose="020B0604030504040204" pitchFamily="34" charset="0"/>
                <a:ea typeface="Verdana" panose="020B0604030504040204" pitchFamily="34" charset="0"/>
                <a:cs typeface="Verdana" panose="020B0604030504040204" pitchFamily="34" charset="0"/>
              </a:rPr>
              <a:t>Senior Research Fellow &amp; Program Leader,</a:t>
            </a:r>
          </a:p>
          <a:p>
            <a:pPr algn="ctr"/>
            <a:r>
              <a:rPr lang="en-AU" sz="2000" b="1" dirty="0">
                <a:latin typeface="Verdana" panose="020B0604030504040204" pitchFamily="34" charset="0"/>
                <a:ea typeface="Verdana" panose="020B0604030504040204" pitchFamily="34" charset="0"/>
                <a:cs typeface="Verdana" panose="020B0604030504040204" pitchFamily="34" charset="0"/>
              </a:rPr>
              <a:t>National Security &amp; International Relations Research Program</a:t>
            </a:r>
            <a:endParaRPr lang="en-AU" sz="2400" b="1" dirty="0">
              <a:latin typeface="Verdana" panose="020B0604030504040204" pitchFamily="34" charset="0"/>
              <a:ea typeface="Verdana" panose="020B0604030504040204" pitchFamily="34" charset="0"/>
              <a:cs typeface="Verdana" panose="020B0604030504040204" pitchFamily="34" charset="0"/>
            </a:endParaRPr>
          </a:p>
          <a:p>
            <a:pPr algn="ctr"/>
            <a:r>
              <a:rPr lang="en-AU" sz="1600" b="1" dirty="0">
                <a:latin typeface="Verdana" panose="020B0604030504040204" pitchFamily="34" charset="0"/>
                <a:ea typeface="Verdana" panose="020B0604030504040204" pitchFamily="34" charset="0"/>
                <a:cs typeface="Verdana" panose="020B0604030504040204" pitchFamily="34" charset="0"/>
              </a:rPr>
              <a:t>    E-mail: </a:t>
            </a:r>
            <a:r>
              <a:rPr lang="en-AU" sz="1600" b="1" dirty="0">
                <a:highlight>
                  <a:srgbClr val="FFFF00"/>
                </a:highlight>
                <a:latin typeface="Verdana" panose="020B0604030504040204" pitchFamily="34" charset="0"/>
                <a:ea typeface="Verdana" panose="020B0604030504040204" pitchFamily="34" charset="0"/>
                <a:cs typeface="Verdana" panose="020B0604030504040204" pitchFamily="34" charset="0"/>
                <a:hlinkClick r:id="rId3"/>
              </a:rPr>
              <a:t>Olugbenga.Ige@pngnri.org</a:t>
            </a:r>
            <a:r>
              <a:rPr lang="en-AU" sz="1600" b="1" dirty="0">
                <a:highlight>
                  <a:srgbClr val="FFFF00"/>
                </a:highlight>
                <a:latin typeface="Verdana" panose="020B0604030504040204" pitchFamily="34" charset="0"/>
                <a:ea typeface="Verdana" panose="020B0604030504040204" pitchFamily="34" charset="0"/>
                <a:cs typeface="Verdana" panose="020B0604030504040204" pitchFamily="34" charset="0"/>
              </a:rPr>
              <a:t>  </a:t>
            </a:r>
          </a:p>
        </p:txBody>
      </p:sp>
    </p:spTree>
    <p:extLst>
      <p:ext uri="{BB962C8B-B14F-4D97-AF65-F5344CB8AC3E}">
        <p14:creationId xmlns:p14="http://schemas.microsoft.com/office/powerpoint/2010/main" val="12892263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64ECEB-1DA0-ACA9-3F1B-11C0CE9A92D7}"/>
              </a:ext>
            </a:extLst>
          </p:cNvPr>
          <p:cNvSpPr>
            <a:spLocks noGrp="1"/>
          </p:cNvSpPr>
          <p:nvPr>
            <p:ph type="title"/>
          </p:nvPr>
        </p:nvSpPr>
        <p:spPr>
          <a:xfrm>
            <a:off x="276726" y="710077"/>
            <a:ext cx="8395934" cy="449420"/>
          </a:xfrm>
        </p:spPr>
        <p:txBody>
          <a:bodyPr>
            <a:noAutofit/>
          </a:bodyPr>
          <a:lstStyle/>
          <a:p>
            <a:pPr algn="ctr"/>
            <a:r>
              <a:rPr lang="en-US" sz="4000" b="1" dirty="0"/>
              <a:t>Background to the Problem</a:t>
            </a:r>
          </a:p>
        </p:txBody>
      </p:sp>
      <p:sp>
        <p:nvSpPr>
          <p:cNvPr id="5" name="Footer Placeholder 4"/>
          <p:cNvSpPr>
            <a:spLocks noGrp="1"/>
          </p:cNvSpPr>
          <p:nvPr>
            <p:ph type="ftr" sz="quarter" idx="11"/>
          </p:nvPr>
        </p:nvSpPr>
        <p:spPr/>
        <p:txBody>
          <a:bodyPr/>
          <a:lstStyle/>
          <a:p>
            <a:r>
              <a:rPr lang="en-US" b="0" i="0" dirty="0">
                <a:solidFill>
                  <a:srgbClr val="FFFFFF"/>
                </a:solidFill>
                <a:effectLst/>
                <a:latin typeface="Arial" panose="020B0604020202020204" pitchFamily="34" charset="0"/>
              </a:rPr>
              <a:t>© </a:t>
            </a:r>
            <a:r>
              <a:rPr lang="en-AU" b="0" i="0" cap="none" dirty="0">
                <a:solidFill>
                  <a:srgbClr val="FFFFFF"/>
                </a:solidFill>
                <a:effectLst/>
                <a:latin typeface="Verdana" panose="020B0604030504040204" pitchFamily="34" charset="0"/>
                <a:ea typeface="Verdana" panose="020B0604030504040204" pitchFamily="34" charset="0"/>
              </a:rPr>
              <a:t>Olugbenga IGE: PNG Elections Research II</a:t>
            </a:r>
            <a:endParaRPr lang="en-US" dirty="0"/>
          </a:p>
        </p:txBody>
      </p:sp>
      <p:sp>
        <p:nvSpPr>
          <p:cNvPr id="2" name="Slide Number Placeholder 1"/>
          <p:cNvSpPr>
            <a:spLocks noGrp="1"/>
          </p:cNvSpPr>
          <p:nvPr>
            <p:ph type="sldNum" sz="quarter" idx="12"/>
          </p:nvPr>
        </p:nvSpPr>
        <p:spPr/>
        <p:txBody>
          <a:bodyPr/>
          <a:lstStyle/>
          <a:p>
            <a:fld id="{3F84F23B-AC95-DB49-899D-CEF200A1D79C}" type="slidenum">
              <a:rPr lang="en-US" smtClean="0"/>
              <a:pPr/>
              <a:t>13</a:t>
            </a:fld>
            <a:endParaRPr lang="en-US"/>
          </a:p>
        </p:txBody>
      </p:sp>
      <p:sp>
        <p:nvSpPr>
          <p:cNvPr id="6" name="Rectangle 5"/>
          <p:cNvSpPr/>
          <p:nvPr/>
        </p:nvSpPr>
        <p:spPr>
          <a:xfrm>
            <a:off x="0" y="1018572"/>
            <a:ext cx="8819147" cy="6107826"/>
          </a:xfrm>
          <a:prstGeom prst="rect">
            <a:avLst/>
          </a:prstGeom>
        </p:spPr>
        <p:txBody>
          <a:bodyPr wrap="square">
            <a:spAutoFit/>
          </a:bodyPr>
          <a:lstStyle/>
          <a:p>
            <a:pPr marL="342900" marR="0" indent="-342900">
              <a:lnSpc>
                <a:spcPct val="115000"/>
              </a:lnSpc>
              <a:spcAft>
                <a:spcPts val="800"/>
              </a:spcAft>
              <a:buFont typeface="Wingdings" panose="05000000000000000000" pitchFamily="2" charset="2"/>
              <a:buChar char="q"/>
            </a:pPr>
            <a:r>
              <a:rPr lang="en-GB" sz="2200" kern="100" dirty="0">
                <a:effectLst/>
                <a:latin typeface="Verdana" panose="020B0604030504040204" pitchFamily="34" charset="0"/>
                <a:ea typeface="Verdana" panose="020B0604030504040204" pitchFamily="34" charset="0"/>
                <a:cs typeface="Times New Roman" panose="02020603050405020304" pitchFamily="18" charset="0"/>
              </a:rPr>
              <a:t>In the report published by The National on Thursday, October 16, 2014, the National Capital District Election Manager, Terence </a:t>
            </a:r>
            <a:r>
              <a:rPr lang="en-GB" sz="2200" kern="100" dirty="0" err="1">
                <a:effectLst/>
                <a:latin typeface="Verdana" panose="020B0604030504040204" pitchFamily="34" charset="0"/>
                <a:ea typeface="Verdana" panose="020B0604030504040204" pitchFamily="34" charset="0"/>
                <a:cs typeface="Times New Roman" panose="02020603050405020304" pitchFamily="18" charset="0"/>
              </a:rPr>
              <a:t>Hetinu</a:t>
            </a:r>
            <a:r>
              <a:rPr lang="en-GB" sz="2200" kern="100" dirty="0">
                <a:effectLst/>
                <a:latin typeface="Verdana" panose="020B0604030504040204" pitchFamily="34" charset="0"/>
                <a:ea typeface="Verdana" panose="020B0604030504040204" pitchFamily="34" charset="0"/>
                <a:cs typeface="Times New Roman" panose="02020603050405020304" pitchFamily="18" charset="0"/>
              </a:rPr>
              <a:t>, commented on the problem of multiple voting that had persisted in previous elections.</a:t>
            </a:r>
            <a:endParaRPr lang="en-US" sz="2200" kern="100" dirty="0">
              <a:effectLst/>
              <a:latin typeface="Verdana" panose="020B0604030504040204" pitchFamily="34" charset="0"/>
              <a:ea typeface="Verdana" panose="020B0604030504040204" pitchFamily="34" charset="0"/>
              <a:cs typeface="Times New Roman" panose="02020603050405020304" pitchFamily="18" charset="0"/>
            </a:endParaRPr>
          </a:p>
          <a:p>
            <a:pPr marL="0" marR="0" algn="ctr">
              <a:lnSpc>
                <a:spcPct val="115000"/>
              </a:lnSpc>
              <a:spcAft>
                <a:spcPts val="800"/>
              </a:spcAft>
              <a:buNone/>
            </a:pPr>
            <a:r>
              <a:rPr lang="en-GB" sz="2200" i="1" kern="100" dirty="0">
                <a:effectLst/>
                <a:highlight>
                  <a:srgbClr val="FFFF00"/>
                </a:highlight>
                <a:latin typeface="Verdana" panose="020B0604030504040204" pitchFamily="34" charset="0"/>
                <a:ea typeface="Verdana" panose="020B0604030504040204" pitchFamily="34" charset="0"/>
                <a:cs typeface="Times New Roman" panose="02020603050405020304" pitchFamily="18" charset="0"/>
              </a:rPr>
              <a:t>“We have problems with double voting in the past where the same person can vote up to seven or eight times because we cannot properly identify the person. There are many ghost names that we do not know, whether they are real or if they are existent, and people have the tendency to vote using dead people’s names. This kind of malpractice has brought a lot of problems for the PNG Electoral Commission and the election process for PNG.</a:t>
            </a:r>
            <a:r>
              <a:rPr lang="en-GB" sz="2200" kern="100" dirty="0">
                <a:effectLst/>
                <a:highlight>
                  <a:srgbClr val="FFFF00"/>
                </a:highlight>
                <a:latin typeface="Verdana" panose="020B0604030504040204" pitchFamily="34" charset="0"/>
                <a:ea typeface="Verdana" panose="020B0604030504040204" pitchFamily="34" charset="0"/>
                <a:cs typeface="Times New Roman" panose="02020603050405020304" pitchFamily="18" charset="0"/>
              </a:rPr>
              <a:t>”</a:t>
            </a:r>
            <a:endParaRPr lang="en-US" sz="2200" kern="100" dirty="0">
              <a:effectLst/>
              <a:highlight>
                <a:srgbClr val="FFFF00"/>
              </a:highlight>
              <a:latin typeface="Verdana" panose="020B0604030504040204" pitchFamily="34" charset="0"/>
              <a:ea typeface="Verdana" panose="020B0604030504040204" pitchFamily="34" charset="0"/>
              <a:cs typeface="Times New Roman" panose="02020603050405020304" pitchFamily="18" charset="0"/>
            </a:endParaRPr>
          </a:p>
          <a:p>
            <a:pPr marL="0" marR="0" algn="ctr">
              <a:lnSpc>
                <a:spcPct val="115000"/>
              </a:lnSpc>
              <a:spcAft>
                <a:spcPts val="800"/>
              </a:spcAft>
              <a:buNone/>
            </a:pPr>
            <a:r>
              <a:rPr lang="en-US" sz="2200" u="sng" kern="100" baseline="-25000" dirty="0">
                <a:solidFill>
                  <a:srgbClr val="467886"/>
                </a:solidFill>
                <a:effectLst/>
                <a:latin typeface="Verdana" panose="020B0604030504040204" pitchFamily="34" charset="0"/>
                <a:ea typeface="Verdana" panose="020B0604030504040204" pitchFamily="34" charset="0"/>
                <a:cs typeface="Times New Roman" panose="02020603050405020304" pitchFamily="18" charset="0"/>
                <a:hlinkClick r:id="rId3"/>
              </a:rPr>
              <a:t>https://www.thenational.com.pg/project-to-cut-multiple-voting/</a:t>
            </a:r>
            <a:endParaRPr lang="en-US" sz="2200" kern="100" dirty="0">
              <a:effectLst/>
              <a:latin typeface="Verdana" panose="020B0604030504040204" pitchFamily="34" charset="0"/>
              <a:ea typeface="Verdana" panose="020B0604030504040204" pitchFamily="34" charset="0"/>
              <a:cs typeface="Times New Roman" panose="02020603050405020304" pitchFamily="18" charset="0"/>
            </a:endParaRPr>
          </a:p>
          <a:p>
            <a:pPr marL="0" marR="0"/>
            <a:r>
              <a:rPr lang="en-US" sz="2200" kern="100" dirty="0">
                <a:effectLst/>
                <a:latin typeface="Verdana" panose="020B0604030504040204" pitchFamily="34" charset="0"/>
                <a:ea typeface="Verdana" panose="020B0604030504040204" pitchFamily="34" charset="0"/>
                <a:cs typeface="Times New Roman" panose="02020603050405020304" pitchFamily="18" charset="0"/>
              </a:rPr>
              <a:t> </a:t>
            </a:r>
          </a:p>
          <a:p>
            <a:pPr marR="0" lvl="0" defTabSz="914400" eaLnBrk="1" fontAlgn="auto" latinLnBrk="0" hangingPunct="1">
              <a:lnSpc>
                <a:spcPct val="100000"/>
              </a:lnSpc>
              <a:spcBef>
                <a:spcPts val="0"/>
              </a:spcBef>
              <a:spcAft>
                <a:spcPts val="0"/>
              </a:spcAft>
              <a:buClrTx/>
              <a:buSzTx/>
              <a:tabLst/>
              <a:defRPr/>
            </a:pPr>
            <a:endParaRPr lang="en-US" sz="2000" dirty="0">
              <a:latin typeface="Verdana" charset="0"/>
              <a:ea typeface="Verdana" charset="0"/>
              <a:cs typeface="Verdana" charset="0"/>
            </a:endParaRPr>
          </a:p>
        </p:txBody>
      </p:sp>
    </p:spTree>
    <p:extLst>
      <p:ext uri="{BB962C8B-B14F-4D97-AF65-F5344CB8AC3E}">
        <p14:creationId xmlns:p14="http://schemas.microsoft.com/office/powerpoint/2010/main" val="3282517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13340" y="1772288"/>
            <a:ext cx="8319700" cy="2800767"/>
          </a:xfrm>
          <a:prstGeom prst="rect">
            <a:avLst/>
          </a:prstGeom>
        </p:spPr>
        <p:txBody>
          <a:bodyPr wrap="square">
            <a:spAutoFit/>
          </a:bodyPr>
          <a:lstStyle/>
          <a:p>
            <a:pPr algn="just"/>
            <a:r>
              <a:rPr lang="en-GB" sz="2200" dirty="0">
                <a:latin typeface="Verdana" panose="020B0604030504040204" pitchFamily="34" charset="0"/>
                <a:ea typeface="Verdana" panose="020B0604030504040204" pitchFamily="34" charset="0"/>
              </a:rPr>
              <a:t>Although the voter photo rollout did occur, it did not resolve the issue of double voting and multiple voting that compromised the election process during the 2022 elections in Papua New Guinea. Based on this analysis, this research project recommends proactive strategies for redesigning election ballot papers to prevent multiple voting in Papua New Guinea's national elections.</a:t>
            </a:r>
            <a:endParaRPr lang="en-US" sz="2200" dirty="0">
              <a:latin typeface="Verdana" panose="020B0604030504040204" pitchFamily="34" charset="0"/>
              <a:ea typeface="Verdana" panose="020B0604030504040204" pitchFamily="34" charset="0"/>
            </a:endParaRPr>
          </a:p>
          <a:p>
            <a:pPr marL="342900" indent="-342900" algn="just" defTabSz="914400">
              <a:defRPr/>
            </a:pPr>
            <a:r>
              <a:rPr lang="en-US" sz="2200" dirty="0">
                <a:latin typeface="Verdana" panose="020B0604030504040204" pitchFamily="34" charset="0"/>
                <a:ea typeface="Verdana" panose="020B0604030504040204" pitchFamily="34" charset="0"/>
                <a:cs typeface="Verdana" charset="0"/>
              </a:rPr>
              <a:t> </a:t>
            </a:r>
          </a:p>
        </p:txBody>
      </p:sp>
      <p:sp>
        <p:nvSpPr>
          <p:cNvPr id="2" name="Slide Number Placeholder 1"/>
          <p:cNvSpPr>
            <a:spLocks noGrp="1"/>
          </p:cNvSpPr>
          <p:nvPr>
            <p:ph type="sldNum" sz="quarter" idx="12"/>
          </p:nvPr>
        </p:nvSpPr>
        <p:spPr/>
        <p:txBody>
          <a:bodyPr/>
          <a:lstStyle/>
          <a:p>
            <a:fld id="{3F84F23B-AC95-DB49-899D-CEF200A1D79C}" type="slidenum">
              <a:rPr lang="en-US" smtClean="0"/>
              <a:pPr/>
              <a:t>14</a:t>
            </a:fld>
            <a:endParaRPr lang="en-US"/>
          </a:p>
        </p:txBody>
      </p:sp>
      <p:pic>
        <p:nvPicPr>
          <p:cNvPr id="1026" name="Picture 2" descr="Women in the 2022 PNG elections ...">
            <a:extLst>
              <a:ext uri="{FF2B5EF4-FFF2-40B4-BE49-F238E27FC236}">
                <a16:creationId xmlns:a16="http://schemas.microsoft.com/office/drawing/2014/main" id="{F50F8F20-0CBA-4EE8-D1DB-2CA965EFF1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03557"/>
            <a:ext cx="246697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ill 2022 be a repeat of the 2017 PNG ...">
            <a:extLst>
              <a:ext uri="{FF2B5EF4-FFF2-40B4-BE49-F238E27FC236}">
                <a16:creationId xmlns:a16="http://schemas.microsoft.com/office/drawing/2014/main" id="{76B723D6-41B1-DDE5-B8DC-797EB9A358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6975" y="4503558"/>
            <a:ext cx="2628900" cy="184785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2">
            <a:extLst>
              <a:ext uri="{FF2B5EF4-FFF2-40B4-BE49-F238E27FC236}">
                <a16:creationId xmlns:a16="http://schemas.microsoft.com/office/drawing/2014/main" id="{331CE58A-84E1-E3FD-4A2A-E83E623F4005}"/>
              </a:ext>
            </a:extLst>
          </p:cNvPr>
          <p:cNvSpPr>
            <a:spLocks noGrp="1"/>
          </p:cNvSpPr>
          <p:nvPr>
            <p:ph type="title"/>
          </p:nvPr>
        </p:nvSpPr>
        <p:spPr>
          <a:xfrm>
            <a:off x="276726" y="1237979"/>
            <a:ext cx="8395934" cy="449420"/>
          </a:xfrm>
        </p:spPr>
        <p:txBody>
          <a:bodyPr>
            <a:noAutofit/>
          </a:bodyPr>
          <a:lstStyle/>
          <a:p>
            <a:pPr algn="ctr"/>
            <a:r>
              <a:rPr lang="en-US" sz="4000" b="1" dirty="0"/>
              <a:t>Background to the Problem</a:t>
            </a:r>
          </a:p>
        </p:txBody>
      </p:sp>
      <p:pic>
        <p:nvPicPr>
          <p:cNvPr id="1030" name="Picture 6" descr="This year's Pacific elections ...">
            <a:extLst>
              <a:ext uri="{FF2B5EF4-FFF2-40B4-BE49-F238E27FC236}">
                <a16:creationId xmlns:a16="http://schemas.microsoft.com/office/drawing/2014/main" id="{A6BC0B55-B288-1023-5AF4-A54D5ACE09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5875" y="4522607"/>
            <a:ext cx="2524125" cy="18097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NG's 2022 election takes shape | Lowy ...">
            <a:extLst>
              <a:ext uri="{FF2B5EF4-FFF2-40B4-BE49-F238E27FC236}">
                <a16:creationId xmlns:a16="http://schemas.microsoft.com/office/drawing/2014/main" id="{F7094C98-3D27-C29D-5E1C-13A82A1E29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9525" y="4522607"/>
            <a:ext cx="1514475" cy="1799735"/>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4">
            <a:extLst>
              <a:ext uri="{FF2B5EF4-FFF2-40B4-BE49-F238E27FC236}">
                <a16:creationId xmlns:a16="http://schemas.microsoft.com/office/drawing/2014/main" id="{A4E9556B-7A02-7877-C58E-DF6A48B84890}"/>
              </a:ext>
            </a:extLst>
          </p:cNvPr>
          <p:cNvSpPr>
            <a:spLocks noGrp="1"/>
          </p:cNvSpPr>
          <p:nvPr>
            <p:ph type="ftr" sz="quarter" idx="11"/>
          </p:nvPr>
        </p:nvSpPr>
        <p:spPr>
          <a:xfrm>
            <a:off x="2764639" y="6459786"/>
            <a:ext cx="3617103" cy="365125"/>
          </a:xfrm>
        </p:spPr>
        <p:txBody>
          <a:bodyPr/>
          <a:lstStyle/>
          <a:p>
            <a:r>
              <a:rPr lang="en-US" b="0" i="0" dirty="0">
                <a:solidFill>
                  <a:srgbClr val="FFFFFF"/>
                </a:solidFill>
                <a:effectLst/>
                <a:latin typeface="Arial" panose="020B0604020202020204" pitchFamily="34" charset="0"/>
              </a:rPr>
              <a:t>© </a:t>
            </a:r>
            <a:r>
              <a:rPr lang="en-AU" b="0" i="0" cap="none" dirty="0">
                <a:solidFill>
                  <a:srgbClr val="FFFFFF"/>
                </a:solidFill>
                <a:effectLst/>
                <a:latin typeface="Verdana" panose="020B0604030504040204" pitchFamily="34" charset="0"/>
                <a:ea typeface="Verdana" panose="020B0604030504040204" pitchFamily="34" charset="0"/>
              </a:rPr>
              <a:t>Olugbenga IGE: PNG </a:t>
            </a:r>
            <a:r>
              <a:rPr lang="en-AU" cap="none" dirty="0">
                <a:latin typeface="Verdana" panose="020B0604030504040204" pitchFamily="34" charset="0"/>
                <a:ea typeface="Verdana" panose="020B0604030504040204" pitchFamily="34" charset="0"/>
              </a:rPr>
              <a:t>UPDATE 2025</a:t>
            </a:r>
            <a:endParaRPr lang="en-US" dirty="0"/>
          </a:p>
        </p:txBody>
      </p:sp>
    </p:spTree>
    <p:extLst>
      <p:ext uri="{BB962C8B-B14F-4D97-AF65-F5344CB8AC3E}">
        <p14:creationId xmlns:p14="http://schemas.microsoft.com/office/powerpoint/2010/main" val="1842269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D1177-C4E7-19B5-D343-4092CAD643A2}"/>
              </a:ext>
            </a:extLst>
          </p:cNvPr>
          <p:cNvSpPr>
            <a:spLocks noGrp="1"/>
          </p:cNvSpPr>
          <p:nvPr>
            <p:ph type="title"/>
          </p:nvPr>
        </p:nvSpPr>
        <p:spPr/>
        <p:txBody>
          <a:bodyPr>
            <a:noAutofit/>
          </a:bodyPr>
          <a:lstStyle/>
          <a:p>
            <a:pPr algn="ctr"/>
            <a:r>
              <a:rPr lang="en-US" sz="4000" b="1" dirty="0"/>
              <a:t>The Redesigned Ballot Papers for 2027 Elections</a:t>
            </a:r>
          </a:p>
        </p:txBody>
      </p:sp>
      <p:sp>
        <p:nvSpPr>
          <p:cNvPr id="3" name="Content Placeholder 2">
            <a:extLst>
              <a:ext uri="{FF2B5EF4-FFF2-40B4-BE49-F238E27FC236}">
                <a16:creationId xmlns:a16="http://schemas.microsoft.com/office/drawing/2014/main" id="{0B7F2879-A017-1B9F-D993-19F6209850D8}"/>
              </a:ext>
            </a:extLst>
          </p:cNvPr>
          <p:cNvSpPr>
            <a:spLocks noGrp="1"/>
          </p:cNvSpPr>
          <p:nvPr>
            <p:ph idx="1"/>
          </p:nvPr>
        </p:nvSpPr>
        <p:spPr>
          <a:xfrm>
            <a:off x="822959" y="1666620"/>
            <a:ext cx="8000530" cy="5158291"/>
          </a:xfrm>
        </p:spPr>
        <p:txBody>
          <a:bodyPr>
            <a:normAutofit fontScale="40000" lnSpcReduction="20000"/>
          </a:bodyPr>
          <a:lstStyle/>
          <a:p>
            <a:pPr marL="0" marR="0" algn="just">
              <a:lnSpc>
                <a:spcPct val="115000"/>
              </a:lnSpc>
              <a:spcAft>
                <a:spcPts val="800"/>
              </a:spcAft>
              <a:buNone/>
            </a:pPr>
            <a:r>
              <a:rPr lang="en-GB" sz="6000" kern="100" dirty="0">
                <a:effectLst/>
                <a:latin typeface="Arial" panose="020B0604020202020204" pitchFamily="34" charset="0"/>
                <a:ea typeface="Verdana" panose="020B0604030504040204" pitchFamily="34" charset="0"/>
                <a:cs typeface="Arial" panose="020B0604020202020204" pitchFamily="34" charset="0"/>
              </a:rPr>
              <a:t>During the checks for credibility and trustworthiness of the ballot papers redesigned for the 2027 elections, the International Reviewer who evaluated the redesigned ballot papers provided the following feedback:</a:t>
            </a:r>
            <a:endParaRPr lang="en-US" sz="6000" kern="100" dirty="0">
              <a:effectLst/>
              <a:latin typeface="Arial" panose="020B0604020202020204" pitchFamily="34" charset="0"/>
              <a:ea typeface="Verdana" panose="020B0604030504040204" pitchFamily="34" charset="0"/>
              <a:cs typeface="Arial" panose="020B0604020202020204" pitchFamily="34" charset="0"/>
            </a:endParaRPr>
          </a:p>
          <a:p>
            <a:pPr marL="342900" marR="0" lvl="0" indent="-342900" algn="just">
              <a:lnSpc>
                <a:spcPct val="115000"/>
              </a:lnSpc>
              <a:buFont typeface="+mj-lt"/>
              <a:buAutoNum type="arabicPeriod"/>
            </a:pPr>
            <a:r>
              <a:rPr lang="en-GB" sz="6000" kern="100" dirty="0">
                <a:effectLst/>
                <a:latin typeface="Arial" panose="020B0604020202020204" pitchFamily="34" charset="0"/>
                <a:ea typeface="Verdana" panose="020B0604030504040204" pitchFamily="34" charset="0"/>
                <a:cs typeface="Arial" panose="020B0604020202020204" pitchFamily="34" charset="0"/>
              </a:rPr>
              <a:t>The design of the ballot papers currently used for elections in Papua New Guinea appears to cater primarily to individuals with a high level of education.</a:t>
            </a:r>
            <a:endParaRPr lang="en-US" sz="6000" kern="100" dirty="0">
              <a:effectLst/>
              <a:latin typeface="Arial" panose="020B0604020202020204" pitchFamily="34" charset="0"/>
              <a:ea typeface="Verdana" panose="020B0604030504040204" pitchFamily="34" charset="0"/>
              <a:cs typeface="Arial" panose="020B0604020202020204" pitchFamily="34" charset="0"/>
            </a:endParaRPr>
          </a:p>
          <a:p>
            <a:pPr marL="342900" marR="0" lvl="0" indent="-342900" algn="just">
              <a:lnSpc>
                <a:spcPct val="115000"/>
              </a:lnSpc>
              <a:spcAft>
                <a:spcPts val="800"/>
              </a:spcAft>
              <a:buFont typeface="+mj-lt"/>
              <a:buAutoNum type="arabicPeriod"/>
            </a:pPr>
            <a:r>
              <a:rPr lang="en-GB" sz="6000" kern="100" dirty="0">
                <a:effectLst/>
                <a:latin typeface="Arial" panose="020B0604020202020204" pitchFamily="34" charset="0"/>
                <a:ea typeface="Verdana" panose="020B0604030504040204" pitchFamily="34" charset="0"/>
                <a:cs typeface="Arial" panose="020B0604020202020204" pitchFamily="34" charset="0"/>
              </a:rPr>
              <a:t>The position is that a greater portion of the electorate may not possess the advanced literacy skills needed to finalize or complete the ballot papers on the day of elections. </a:t>
            </a:r>
            <a:r>
              <a:rPr lang="en-GB" sz="6000" kern="100" dirty="0">
                <a:effectLst/>
                <a:highlight>
                  <a:srgbClr val="FFFF00"/>
                </a:highlight>
                <a:latin typeface="Arial" panose="020B0604020202020204" pitchFamily="34" charset="0"/>
                <a:ea typeface="Verdana" panose="020B0604030504040204" pitchFamily="34" charset="0"/>
                <a:cs typeface="Arial" panose="020B0604020202020204" pitchFamily="34" charset="0"/>
              </a:rPr>
              <a:t>It is on this note that the current approach of writing codes on the ballot paper should be reconsidered.</a:t>
            </a:r>
            <a:endParaRPr lang="en-US" sz="6000" kern="100" dirty="0">
              <a:effectLst/>
              <a:highlight>
                <a:srgbClr val="FFFF00"/>
              </a:highlight>
              <a:latin typeface="Arial" panose="020B0604020202020204" pitchFamily="34" charset="0"/>
              <a:ea typeface="Verdana" panose="020B0604030504040204" pitchFamily="34" charset="0"/>
              <a:cs typeface="Arial" panose="020B0604020202020204" pitchFamily="34" charset="0"/>
            </a:endParaRPr>
          </a:p>
          <a:p>
            <a:endParaRPr lang="en-US" dirty="0"/>
          </a:p>
        </p:txBody>
      </p:sp>
      <p:sp>
        <p:nvSpPr>
          <p:cNvPr id="5" name="Slide Number Placeholder 4">
            <a:extLst>
              <a:ext uri="{FF2B5EF4-FFF2-40B4-BE49-F238E27FC236}">
                <a16:creationId xmlns:a16="http://schemas.microsoft.com/office/drawing/2014/main" id="{4D41D039-2472-CCB8-C98A-57BEFD39BE91}"/>
              </a:ext>
            </a:extLst>
          </p:cNvPr>
          <p:cNvSpPr>
            <a:spLocks noGrp="1"/>
          </p:cNvSpPr>
          <p:nvPr>
            <p:ph type="sldNum" sz="quarter" idx="12"/>
          </p:nvPr>
        </p:nvSpPr>
        <p:spPr/>
        <p:txBody>
          <a:bodyPr/>
          <a:lstStyle/>
          <a:p>
            <a:fld id="{3F84F23B-AC95-DB49-899D-CEF200A1D79C}" type="slidenum">
              <a:rPr lang="en-US" smtClean="0"/>
              <a:pPr/>
              <a:t>15</a:t>
            </a:fld>
            <a:endParaRPr lang="en-US"/>
          </a:p>
        </p:txBody>
      </p:sp>
      <p:sp>
        <p:nvSpPr>
          <p:cNvPr id="4" name="Footer Placeholder 4">
            <a:extLst>
              <a:ext uri="{FF2B5EF4-FFF2-40B4-BE49-F238E27FC236}">
                <a16:creationId xmlns:a16="http://schemas.microsoft.com/office/drawing/2014/main" id="{5A4801C4-0755-1512-82F4-308062650680}"/>
              </a:ext>
            </a:extLst>
          </p:cNvPr>
          <p:cNvSpPr>
            <a:spLocks noGrp="1"/>
          </p:cNvSpPr>
          <p:nvPr>
            <p:ph type="ftr" sz="quarter" idx="11"/>
          </p:nvPr>
        </p:nvSpPr>
        <p:spPr>
          <a:xfrm>
            <a:off x="2764639" y="6459786"/>
            <a:ext cx="3617103" cy="365125"/>
          </a:xfrm>
        </p:spPr>
        <p:txBody>
          <a:bodyPr/>
          <a:lstStyle/>
          <a:p>
            <a:r>
              <a:rPr lang="en-US" b="0" i="0" dirty="0">
                <a:solidFill>
                  <a:srgbClr val="FFFFFF"/>
                </a:solidFill>
                <a:effectLst/>
                <a:latin typeface="Arial" panose="020B0604020202020204" pitchFamily="34" charset="0"/>
              </a:rPr>
              <a:t>© </a:t>
            </a:r>
            <a:r>
              <a:rPr lang="en-AU" b="0" i="0" cap="none" dirty="0">
                <a:solidFill>
                  <a:srgbClr val="FFFFFF"/>
                </a:solidFill>
                <a:effectLst/>
                <a:latin typeface="Verdana" panose="020B0604030504040204" pitchFamily="34" charset="0"/>
                <a:ea typeface="Verdana" panose="020B0604030504040204" pitchFamily="34" charset="0"/>
              </a:rPr>
              <a:t>Olugbenga IGE: PNG </a:t>
            </a:r>
            <a:r>
              <a:rPr lang="en-AU" cap="none" dirty="0">
                <a:latin typeface="Verdana" panose="020B0604030504040204" pitchFamily="34" charset="0"/>
                <a:ea typeface="Verdana" panose="020B0604030504040204" pitchFamily="34" charset="0"/>
              </a:rPr>
              <a:t>UPDATE 2025</a:t>
            </a:r>
            <a:endParaRPr lang="en-US" dirty="0"/>
          </a:p>
        </p:txBody>
      </p:sp>
    </p:spTree>
    <p:extLst>
      <p:ext uri="{BB962C8B-B14F-4D97-AF65-F5344CB8AC3E}">
        <p14:creationId xmlns:p14="http://schemas.microsoft.com/office/powerpoint/2010/main" val="36739624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844AD-DAE4-3F57-107D-5D199F1F4606}"/>
            </a:ext>
          </a:extLst>
        </p:cNvPr>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E50EEAE6-DCBA-8EA9-BA3D-34BA0FA389EB}"/>
              </a:ext>
            </a:extLst>
          </p:cNvPr>
          <p:cNvPicPr>
            <a:picLocks noGrp="1" noChangeAspect="1"/>
          </p:cNvPicPr>
          <p:nvPr>
            <p:ph idx="1"/>
          </p:nvPr>
        </p:nvPicPr>
        <p:blipFill>
          <a:blip r:embed="rId2"/>
          <a:stretch>
            <a:fillRect/>
          </a:stretch>
        </p:blipFill>
        <p:spPr>
          <a:xfrm>
            <a:off x="2074323" y="1998821"/>
            <a:ext cx="5346192" cy="3779520"/>
          </a:xfrm>
        </p:spPr>
      </p:pic>
      <p:sp>
        <p:nvSpPr>
          <p:cNvPr id="5" name="Slide Number Placeholder 4">
            <a:extLst>
              <a:ext uri="{FF2B5EF4-FFF2-40B4-BE49-F238E27FC236}">
                <a16:creationId xmlns:a16="http://schemas.microsoft.com/office/drawing/2014/main" id="{ED83D7CF-83DB-2CF3-96A5-1198B893F617}"/>
              </a:ext>
            </a:extLst>
          </p:cNvPr>
          <p:cNvSpPr>
            <a:spLocks noGrp="1"/>
          </p:cNvSpPr>
          <p:nvPr>
            <p:ph type="sldNum" sz="quarter" idx="12"/>
          </p:nvPr>
        </p:nvSpPr>
        <p:spPr/>
        <p:txBody>
          <a:bodyPr/>
          <a:lstStyle/>
          <a:p>
            <a:fld id="{3F84F23B-AC95-DB49-899D-CEF200A1D79C}" type="slidenum">
              <a:rPr lang="en-US" smtClean="0"/>
              <a:pPr/>
              <a:t>16</a:t>
            </a:fld>
            <a:endParaRPr lang="en-US"/>
          </a:p>
        </p:txBody>
      </p:sp>
      <p:sp>
        <p:nvSpPr>
          <p:cNvPr id="7" name="Title 1">
            <a:extLst>
              <a:ext uri="{FF2B5EF4-FFF2-40B4-BE49-F238E27FC236}">
                <a16:creationId xmlns:a16="http://schemas.microsoft.com/office/drawing/2014/main" id="{65C5D79B-55B5-0633-78EC-273C9F0C0F71}"/>
              </a:ext>
            </a:extLst>
          </p:cNvPr>
          <p:cNvSpPr>
            <a:spLocks noGrp="1"/>
          </p:cNvSpPr>
          <p:nvPr>
            <p:ph type="title"/>
          </p:nvPr>
        </p:nvSpPr>
        <p:spPr>
          <a:xfrm>
            <a:off x="822325" y="1107819"/>
            <a:ext cx="7775575" cy="628650"/>
          </a:xfrm>
        </p:spPr>
        <p:txBody>
          <a:bodyPr>
            <a:noAutofit/>
          </a:bodyPr>
          <a:lstStyle/>
          <a:p>
            <a:pPr algn="ctr"/>
            <a:r>
              <a:rPr lang="en-US" sz="4000" b="1" dirty="0"/>
              <a:t>Proposed PNG Redesigned Ballot Papers</a:t>
            </a:r>
          </a:p>
        </p:txBody>
      </p:sp>
      <p:sp>
        <p:nvSpPr>
          <p:cNvPr id="2" name="Footer Placeholder 4">
            <a:extLst>
              <a:ext uri="{FF2B5EF4-FFF2-40B4-BE49-F238E27FC236}">
                <a16:creationId xmlns:a16="http://schemas.microsoft.com/office/drawing/2014/main" id="{323C7D97-C730-FC71-36EE-CC5F61CBFA9C}"/>
              </a:ext>
            </a:extLst>
          </p:cNvPr>
          <p:cNvSpPr>
            <a:spLocks noGrp="1"/>
          </p:cNvSpPr>
          <p:nvPr>
            <p:ph type="ftr" sz="quarter" idx="11"/>
          </p:nvPr>
        </p:nvSpPr>
        <p:spPr>
          <a:xfrm>
            <a:off x="2764639" y="6459786"/>
            <a:ext cx="3617103" cy="365125"/>
          </a:xfrm>
        </p:spPr>
        <p:txBody>
          <a:bodyPr/>
          <a:lstStyle/>
          <a:p>
            <a:r>
              <a:rPr lang="en-US" b="0" i="0" dirty="0">
                <a:solidFill>
                  <a:srgbClr val="FFFFFF"/>
                </a:solidFill>
                <a:effectLst/>
                <a:latin typeface="Arial" panose="020B0604020202020204" pitchFamily="34" charset="0"/>
              </a:rPr>
              <a:t>© </a:t>
            </a:r>
            <a:r>
              <a:rPr lang="en-AU" b="0" i="0" cap="none" dirty="0">
                <a:solidFill>
                  <a:srgbClr val="FFFFFF"/>
                </a:solidFill>
                <a:effectLst/>
                <a:latin typeface="Verdana" panose="020B0604030504040204" pitchFamily="34" charset="0"/>
                <a:ea typeface="Verdana" panose="020B0604030504040204" pitchFamily="34" charset="0"/>
              </a:rPr>
              <a:t>Olugbenga IGE: PNG </a:t>
            </a:r>
            <a:r>
              <a:rPr lang="en-AU" cap="none" dirty="0">
                <a:latin typeface="Verdana" panose="020B0604030504040204" pitchFamily="34" charset="0"/>
                <a:ea typeface="Verdana" panose="020B0604030504040204" pitchFamily="34" charset="0"/>
              </a:rPr>
              <a:t>UPDATE 2025</a:t>
            </a:r>
            <a:endParaRPr lang="en-US" dirty="0"/>
          </a:p>
        </p:txBody>
      </p:sp>
    </p:spTree>
    <p:extLst>
      <p:ext uri="{BB962C8B-B14F-4D97-AF65-F5344CB8AC3E}">
        <p14:creationId xmlns:p14="http://schemas.microsoft.com/office/powerpoint/2010/main" val="38223097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953E5-4FDD-2D56-916E-1E3763763F31}"/>
              </a:ext>
            </a:extLst>
          </p:cNvPr>
          <p:cNvSpPr>
            <a:spLocks noGrp="1"/>
          </p:cNvSpPr>
          <p:nvPr>
            <p:ph type="title"/>
          </p:nvPr>
        </p:nvSpPr>
        <p:spPr/>
        <p:txBody>
          <a:bodyPr>
            <a:noAutofit/>
          </a:bodyPr>
          <a:lstStyle/>
          <a:p>
            <a:pPr algn="ctr"/>
            <a:r>
              <a:rPr lang="en-US" sz="4000" b="1" dirty="0"/>
              <a:t>Proposed PNG Redesigned Ballot Papers</a:t>
            </a:r>
          </a:p>
        </p:txBody>
      </p:sp>
      <p:sp>
        <p:nvSpPr>
          <p:cNvPr id="5" name="Slide Number Placeholder 4">
            <a:extLst>
              <a:ext uri="{FF2B5EF4-FFF2-40B4-BE49-F238E27FC236}">
                <a16:creationId xmlns:a16="http://schemas.microsoft.com/office/drawing/2014/main" id="{8E3A7EDC-1F0C-442B-44B1-5AEB5239EAAD}"/>
              </a:ext>
            </a:extLst>
          </p:cNvPr>
          <p:cNvSpPr>
            <a:spLocks noGrp="1"/>
          </p:cNvSpPr>
          <p:nvPr>
            <p:ph type="sldNum" sz="quarter" idx="12"/>
          </p:nvPr>
        </p:nvSpPr>
        <p:spPr/>
        <p:txBody>
          <a:bodyPr/>
          <a:lstStyle/>
          <a:p>
            <a:fld id="{3F84F23B-AC95-DB49-899D-CEF200A1D79C}" type="slidenum">
              <a:rPr lang="en-US" smtClean="0"/>
              <a:pPr/>
              <a:t>17</a:t>
            </a:fld>
            <a:endParaRPr lang="en-US"/>
          </a:p>
        </p:txBody>
      </p:sp>
      <p:pic>
        <p:nvPicPr>
          <p:cNvPr id="7" name="Content Placeholder 6">
            <a:extLst>
              <a:ext uri="{FF2B5EF4-FFF2-40B4-BE49-F238E27FC236}">
                <a16:creationId xmlns:a16="http://schemas.microsoft.com/office/drawing/2014/main" id="{61CF324C-DA3D-0861-40B4-DE756DD90A2E}"/>
              </a:ext>
            </a:extLst>
          </p:cNvPr>
          <p:cNvPicPr>
            <a:picLocks noGrp="1" noChangeAspect="1"/>
          </p:cNvPicPr>
          <p:nvPr>
            <p:ph idx="1"/>
          </p:nvPr>
        </p:nvPicPr>
        <p:blipFill>
          <a:blip r:embed="rId2"/>
          <a:stretch>
            <a:fillRect/>
          </a:stretch>
        </p:blipFill>
        <p:spPr>
          <a:xfrm>
            <a:off x="1921129" y="1967865"/>
            <a:ext cx="5346192" cy="3779520"/>
          </a:xfrm>
        </p:spPr>
      </p:pic>
      <p:sp>
        <p:nvSpPr>
          <p:cNvPr id="3" name="Footer Placeholder 4">
            <a:extLst>
              <a:ext uri="{FF2B5EF4-FFF2-40B4-BE49-F238E27FC236}">
                <a16:creationId xmlns:a16="http://schemas.microsoft.com/office/drawing/2014/main" id="{E9349D9F-6E60-0C0C-6F8F-2B514D17771A}"/>
              </a:ext>
            </a:extLst>
          </p:cNvPr>
          <p:cNvSpPr>
            <a:spLocks noGrp="1"/>
          </p:cNvSpPr>
          <p:nvPr>
            <p:ph type="ftr" sz="quarter" idx="11"/>
          </p:nvPr>
        </p:nvSpPr>
        <p:spPr>
          <a:xfrm>
            <a:off x="2764639" y="6459786"/>
            <a:ext cx="3617103" cy="365125"/>
          </a:xfrm>
        </p:spPr>
        <p:txBody>
          <a:bodyPr/>
          <a:lstStyle/>
          <a:p>
            <a:r>
              <a:rPr lang="en-US" b="0" i="0" dirty="0">
                <a:solidFill>
                  <a:srgbClr val="FFFFFF"/>
                </a:solidFill>
                <a:effectLst/>
                <a:latin typeface="Arial" panose="020B0604020202020204" pitchFamily="34" charset="0"/>
              </a:rPr>
              <a:t>© </a:t>
            </a:r>
            <a:r>
              <a:rPr lang="en-AU" b="0" i="0" cap="none" dirty="0">
                <a:solidFill>
                  <a:srgbClr val="FFFFFF"/>
                </a:solidFill>
                <a:effectLst/>
                <a:latin typeface="Verdana" panose="020B0604030504040204" pitchFamily="34" charset="0"/>
                <a:ea typeface="Verdana" panose="020B0604030504040204" pitchFamily="34" charset="0"/>
              </a:rPr>
              <a:t>Olugbenga IGE: PNG </a:t>
            </a:r>
            <a:r>
              <a:rPr lang="en-AU" cap="none" dirty="0">
                <a:latin typeface="Verdana" panose="020B0604030504040204" pitchFamily="34" charset="0"/>
                <a:ea typeface="Verdana" panose="020B0604030504040204" pitchFamily="34" charset="0"/>
              </a:rPr>
              <a:t>UPDATE 2025</a:t>
            </a:r>
            <a:endParaRPr lang="en-US" dirty="0"/>
          </a:p>
        </p:txBody>
      </p:sp>
    </p:spTree>
    <p:extLst>
      <p:ext uri="{BB962C8B-B14F-4D97-AF65-F5344CB8AC3E}">
        <p14:creationId xmlns:p14="http://schemas.microsoft.com/office/powerpoint/2010/main" val="2177348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8182E-84BE-AA5E-25D0-AC8AF06E5004}"/>
              </a:ext>
            </a:extLst>
          </p:cNvPr>
          <p:cNvSpPr>
            <a:spLocks noGrp="1"/>
          </p:cNvSpPr>
          <p:nvPr>
            <p:ph type="title"/>
          </p:nvPr>
        </p:nvSpPr>
        <p:spPr/>
        <p:txBody>
          <a:bodyPr>
            <a:noAutofit/>
          </a:bodyPr>
          <a:lstStyle/>
          <a:p>
            <a:pPr algn="ctr"/>
            <a:r>
              <a:rPr lang="en-US" sz="4000" b="1" dirty="0"/>
              <a:t>The Specimen Thumb Printed Ballot Papers</a:t>
            </a:r>
            <a:endParaRPr lang="en-US" sz="4000" dirty="0"/>
          </a:p>
        </p:txBody>
      </p:sp>
      <p:sp>
        <p:nvSpPr>
          <p:cNvPr id="5" name="Slide Number Placeholder 4">
            <a:extLst>
              <a:ext uri="{FF2B5EF4-FFF2-40B4-BE49-F238E27FC236}">
                <a16:creationId xmlns:a16="http://schemas.microsoft.com/office/drawing/2014/main" id="{378CB9BC-2B53-0A2F-CA7D-B16308F63270}"/>
              </a:ext>
            </a:extLst>
          </p:cNvPr>
          <p:cNvSpPr>
            <a:spLocks noGrp="1"/>
          </p:cNvSpPr>
          <p:nvPr>
            <p:ph type="sldNum" sz="quarter" idx="12"/>
          </p:nvPr>
        </p:nvSpPr>
        <p:spPr/>
        <p:txBody>
          <a:bodyPr/>
          <a:lstStyle/>
          <a:p>
            <a:fld id="{3F84F23B-AC95-DB49-899D-CEF200A1D79C}" type="slidenum">
              <a:rPr lang="en-US" smtClean="0"/>
              <a:pPr/>
              <a:t>18</a:t>
            </a:fld>
            <a:endParaRPr lang="en-US"/>
          </a:p>
        </p:txBody>
      </p:sp>
      <p:pic>
        <p:nvPicPr>
          <p:cNvPr id="8" name="Content Placeholder 7">
            <a:extLst>
              <a:ext uri="{FF2B5EF4-FFF2-40B4-BE49-F238E27FC236}">
                <a16:creationId xmlns:a16="http://schemas.microsoft.com/office/drawing/2014/main" id="{6732ECAD-1490-6970-05EC-2FF619587408}"/>
              </a:ext>
            </a:extLst>
          </p:cNvPr>
          <p:cNvPicPr>
            <a:picLocks noGrp="1" noChangeAspect="1"/>
          </p:cNvPicPr>
          <p:nvPr>
            <p:ph idx="1"/>
          </p:nvPr>
        </p:nvPicPr>
        <p:blipFill>
          <a:blip r:embed="rId2"/>
          <a:stretch>
            <a:fillRect/>
          </a:stretch>
        </p:blipFill>
        <p:spPr>
          <a:xfrm>
            <a:off x="3158132" y="1846263"/>
            <a:ext cx="2872186" cy="4022725"/>
          </a:xfrm>
        </p:spPr>
      </p:pic>
      <p:sp>
        <p:nvSpPr>
          <p:cNvPr id="3" name="Footer Placeholder 4">
            <a:extLst>
              <a:ext uri="{FF2B5EF4-FFF2-40B4-BE49-F238E27FC236}">
                <a16:creationId xmlns:a16="http://schemas.microsoft.com/office/drawing/2014/main" id="{C5F57A23-B049-12A9-38BC-454D4EE1E15A}"/>
              </a:ext>
            </a:extLst>
          </p:cNvPr>
          <p:cNvSpPr>
            <a:spLocks noGrp="1"/>
          </p:cNvSpPr>
          <p:nvPr>
            <p:ph type="ftr" sz="quarter" idx="11"/>
          </p:nvPr>
        </p:nvSpPr>
        <p:spPr>
          <a:xfrm>
            <a:off x="2764639" y="6459786"/>
            <a:ext cx="3617103" cy="365125"/>
          </a:xfrm>
        </p:spPr>
        <p:txBody>
          <a:bodyPr/>
          <a:lstStyle/>
          <a:p>
            <a:r>
              <a:rPr lang="en-US" b="0" i="0" dirty="0">
                <a:solidFill>
                  <a:srgbClr val="FFFFFF"/>
                </a:solidFill>
                <a:effectLst/>
                <a:latin typeface="Arial" panose="020B0604020202020204" pitchFamily="34" charset="0"/>
              </a:rPr>
              <a:t>© </a:t>
            </a:r>
            <a:r>
              <a:rPr lang="en-AU" b="0" i="0" cap="none" dirty="0">
                <a:solidFill>
                  <a:srgbClr val="FFFFFF"/>
                </a:solidFill>
                <a:effectLst/>
                <a:latin typeface="Verdana" panose="020B0604030504040204" pitchFamily="34" charset="0"/>
                <a:ea typeface="Verdana" panose="020B0604030504040204" pitchFamily="34" charset="0"/>
              </a:rPr>
              <a:t>Olugbenga IGE: PNG </a:t>
            </a:r>
            <a:r>
              <a:rPr lang="en-AU" cap="none" dirty="0">
                <a:latin typeface="Verdana" panose="020B0604030504040204" pitchFamily="34" charset="0"/>
                <a:ea typeface="Verdana" panose="020B0604030504040204" pitchFamily="34" charset="0"/>
              </a:rPr>
              <a:t>UPDATE 2025</a:t>
            </a:r>
            <a:endParaRPr lang="en-US" dirty="0"/>
          </a:p>
        </p:txBody>
      </p:sp>
    </p:spTree>
    <p:extLst>
      <p:ext uri="{BB962C8B-B14F-4D97-AF65-F5344CB8AC3E}">
        <p14:creationId xmlns:p14="http://schemas.microsoft.com/office/powerpoint/2010/main" val="36010463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B80B8-2EA9-2A4D-EEB5-9A6752BE4714}"/>
              </a:ext>
            </a:extLst>
          </p:cNvPr>
          <p:cNvSpPr>
            <a:spLocks noGrp="1"/>
          </p:cNvSpPr>
          <p:nvPr>
            <p:ph type="title"/>
          </p:nvPr>
        </p:nvSpPr>
        <p:spPr>
          <a:xfrm>
            <a:off x="822960" y="1291472"/>
            <a:ext cx="7543800" cy="554261"/>
          </a:xfrm>
        </p:spPr>
        <p:txBody>
          <a:bodyPr>
            <a:noAutofit/>
          </a:bodyPr>
          <a:lstStyle/>
          <a:p>
            <a:pPr algn="ctr"/>
            <a:br>
              <a:rPr lang="en-US" sz="4000" kern="100" dirty="0">
                <a:effectLst/>
                <a:latin typeface="Aptos" panose="020B0004020202020204" pitchFamily="34" charset="0"/>
                <a:ea typeface="DengXian" panose="02010600030101010101" pitchFamily="2" charset="-122"/>
                <a:cs typeface="Times New Roman" panose="02020603050405020304" pitchFamily="18" charset="0"/>
              </a:rPr>
            </a:br>
            <a:r>
              <a:rPr lang="en-GB" sz="4000" b="1" kern="100" dirty="0">
                <a:effectLst/>
                <a:latin typeface="Minion Pro Medium"/>
                <a:ea typeface="DengXian" panose="02010600030101010101" pitchFamily="2" charset="-122"/>
                <a:cs typeface="Times New Roman" panose="02020603050405020304" pitchFamily="18" charset="0"/>
              </a:rPr>
              <a:t>How to Vote </a:t>
            </a:r>
            <a:r>
              <a:rPr lang="en-GB" sz="4000" b="1" kern="100" dirty="0">
                <a:latin typeface="Minion Pro Medium"/>
                <a:ea typeface="DengXian" panose="02010600030101010101" pitchFamily="2" charset="-122"/>
                <a:cs typeface="Times New Roman" panose="02020603050405020304" pitchFamily="18" charset="0"/>
              </a:rPr>
              <a:t>U</a:t>
            </a:r>
            <a:r>
              <a:rPr lang="en-GB" sz="4000" b="1" kern="100" dirty="0">
                <a:effectLst/>
                <a:latin typeface="Minion Pro Medium"/>
                <a:ea typeface="DengXian" panose="02010600030101010101" pitchFamily="2" charset="-122"/>
                <a:cs typeface="Times New Roman" panose="02020603050405020304" pitchFamily="18" charset="0"/>
              </a:rPr>
              <a:t>sing the Redesigned Ballot Papers</a:t>
            </a:r>
            <a:endParaRPr lang="en-US" sz="4000" dirty="0">
              <a:latin typeface="Minion Pro Medium"/>
            </a:endParaRPr>
          </a:p>
        </p:txBody>
      </p:sp>
      <p:sp>
        <p:nvSpPr>
          <p:cNvPr id="3" name="Content Placeholder 2">
            <a:extLst>
              <a:ext uri="{FF2B5EF4-FFF2-40B4-BE49-F238E27FC236}">
                <a16:creationId xmlns:a16="http://schemas.microsoft.com/office/drawing/2014/main" id="{F0324A34-D263-B4FA-50D4-87F5F314DDF5}"/>
              </a:ext>
            </a:extLst>
          </p:cNvPr>
          <p:cNvSpPr>
            <a:spLocks noGrp="1"/>
          </p:cNvSpPr>
          <p:nvPr>
            <p:ph idx="1"/>
          </p:nvPr>
        </p:nvSpPr>
        <p:spPr>
          <a:xfrm>
            <a:off x="822959" y="1742497"/>
            <a:ext cx="7906262" cy="4979177"/>
          </a:xfrm>
        </p:spPr>
        <p:txBody>
          <a:bodyPr>
            <a:normAutofit fontScale="70000" lnSpcReduction="20000"/>
          </a:bodyPr>
          <a:lstStyle/>
          <a:p>
            <a:pPr marL="0" marR="0" algn="just">
              <a:lnSpc>
                <a:spcPct val="115000"/>
              </a:lnSpc>
              <a:spcAft>
                <a:spcPts val="800"/>
              </a:spcAft>
              <a:buNone/>
            </a:pPr>
            <a:r>
              <a:rPr lang="en-GB" sz="3400" kern="100" dirty="0">
                <a:effectLst/>
                <a:latin typeface="Arial" panose="020B0604020202020204" pitchFamily="34" charset="0"/>
                <a:ea typeface="Verdana" panose="020B0604030504040204" pitchFamily="34" charset="0"/>
                <a:cs typeface="Arial" panose="020B0604020202020204" pitchFamily="34" charset="0"/>
              </a:rPr>
              <a:t>Following the instructions provided by the PNG Electoral Commission in the 2022 elections, after completing formalities such as identifying the voters in the electoral roll as eligible voters and marking the right fingers with indelible ink to avoid multiple voting:</a:t>
            </a:r>
            <a:endParaRPr lang="en-US" sz="3400" kern="100" dirty="0">
              <a:effectLst/>
              <a:latin typeface="Arial" panose="020B0604020202020204" pitchFamily="34" charset="0"/>
              <a:ea typeface="Verdana" panose="020B0604030504040204" pitchFamily="34" charset="0"/>
              <a:cs typeface="Arial" panose="020B0604020202020204" pitchFamily="34" charset="0"/>
            </a:endParaRPr>
          </a:p>
          <a:p>
            <a:pPr marL="0" marR="0" algn="just">
              <a:lnSpc>
                <a:spcPct val="115000"/>
              </a:lnSpc>
              <a:spcAft>
                <a:spcPts val="800"/>
              </a:spcAft>
              <a:buNone/>
            </a:pPr>
            <a:r>
              <a:rPr lang="en-GB" sz="3400" kern="100" dirty="0">
                <a:effectLst/>
                <a:latin typeface="Arial" panose="020B0604020202020204" pitchFamily="34" charset="0"/>
                <a:ea typeface="Verdana" panose="020B0604030504040204" pitchFamily="34" charset="0"/>
                <a:cs typeface="Arial" panose="020B0604020202020204" pitchFamily="34" charset="0"/>
              </a:rPr>
              <a:t>Write the code or name of your first-choice candidate beside number 1.</a:t>
            </a:r>
            <a:endParaRPr lang="en-US" sz="3400" kern="100" dirty="0">
              <a:effectLst/>
              <a:latin typeface="Arial" panose="020B0604020202020204" pitchFamily="34" charset="0"/>
              <a:ea typeface="Verdana" panose="020B0604030504040204" pitchFamily="34" charset="0"/>
              <a:cs typeface="Arial" panose="020B0604020202020204" pitchFamily="34" charset="0"/>
            </a:endParaRPr>
          </a:p>
          <a:p>
            <a:pPr marL="0" marR="0" algn="just">
              <a:lnSpc>
                <a:spcPct val="115000"/>
              </a:lnSpc>
              <a:spcAft>
                <a:spcPts val="800"/>
              </a:spcAft>
              <a:buNone/>
            </a:pPr>
            <a:r>
              <a:rPr lang="en-GB" sz="3400" kern="100" dirty="0">
                <a:effectLst/>
                <a:latin typeface="Arial" panose="020B0604020202020204" pitchFamily="34" charset="0"/>
                <a:ea typeface="Verdana" panose="020B0604030504040204" pitchFamily="34" charset="0"/>
                <a:cs typeface="Arial" panose="020B0604020202020204" pitchFamily="34" charset="0"/>
              </a:rPr>
              <a:t>Write the code or name of your second-choice candidate beside number 2.</a:t>
            </a:r>
            <a:endParaRPr lang="en-US" sz="3400" kern="100" dirty="0">
              <a:effectLst/>
              <a:latin typeface="Arial" panose="020B0604020202020204" pitchFamily="34" charset="0"/>
              <a:ea typeface="Verdana" panose="020B0604030504040204" pitchFamily="34" charset="0"/>
              <a:cs typeface="Arial" panose="020B0604020202020204" pitchFamily="34" charset="0"/>
            </a:endParaRPr>
          </a:p>
          <a:p>
            <a:pPr marL="0" marR="0" algn="just">
              <a:lnSpc>
                <a:spcPct val="115000"/>
              </a:lnSpc>
              <a:spcAft>
                <a:spcPts val="800"/>
              </a:spcAft>
              <a:buNone/>
            </a:pPr>
            <a:r>
              <a:rPr lang="en-GB" sz="3400" kern="100" dirty="0">
                <a:effectLst/>
                <a:latin typeface="Arial" panose="020B0604020202020204" pitchFamily="34" charset="0"/>
                <a:ea typeface="Verdana" panose="020B0604030504040204" pitchFamily="34" charset="0"/>
                <a:cs typeface="Arial" panose="020B0604020202020204" pitchFamily="34" charset="0"/>
              </a:rPr>
              <a:t>Write the code or name of your third-choice candidate beside number 3.</a:t>
            </a:r>
            <a:endParaRPr lang="en-US" sz="3400" kern="100" dirty="0">
              <a:effectLst/>
              <a:latin typeface="Arial" panose="020B0604020202020204" pitchFamily="34" charset="0"/>
              <a:ea typeface="Verdana" panose="020B0604030504040204" pitchFamily="34" charset="0"/>
              <a:cs typeface="Arial" panose="020B0604020202020204" pitchFamily="34" charset="0"/>
            </a:endParaRPr>
          </a:p>
          <a:p>
            <a:endParaRPr lang="en-US" dirty="0"/>
          </a:p>
        </p:txBody>
      </p:sp>
      <p:sp>
        <p:nvSpPr>
          <p:cNvPr id="5" name="Slide Number Placeholder 4">
            <a:extLst>
              <a:ext uri="{FF2B5EF4-FFF2-40B4-BE49-F238E27FC236}">
                <a16:creationId xmlns:a16="http://schemas.microsoft.com/office/drawing/2014/main" id="{3D71ADEE-6010-4BEB-2908-D5098A9D02EE}"/>
              </a:ext>
            </a:extLst>
          </p:cNvPr>
          <p:cNvSpPr>
            <a:spLocks noGrp="1"/>
          </p:cNvSpPr>
          <p:nvPr>
            <p:ph type="sldNum" sz="quarter" idx="12"/>
          </p:nvPr>
        </p:nvSpPr>
        <p:spPr/>
        <p:txBody>
          <a:bodyPr/>
          <a:lstStyle/>
          <a:p>
            <a:fld id="{3F84F23B-AC95-DB49-899D-CEF200A1D79C}" type="slidenum">
              <a:rPr lang="en-US" smtClean="0"/>
              <a:pPr/>
              <a:t>19</a:t>
            </a:fld>
            <a:endParaRPr lang="en-US"/>
          </a:p>
        </p:txBody>
      </p:sp>
      <p:sp>
        <p:nvSpPr>
          <p:cNvPr id="4" name="Footer Placeholder 4">
            <a:extLst>
              <a:ext uri="{FF2B5EF4-FFF2-40B4-BE49-F238E27FC236}">
                <a16:creationId xmlns:a16="http://schemas.microsoft.com/office/drawing/2014/main" id="{7AF1254D-ED34-6879-9F25-9937DD334407}"/>
              </a:ext>
            </a:extLst>
          </p:cNvPr>
          <p:cNvSpPr>
            <a:spLocks noGrp="1"/>
          </p:cNvSpPr>
          <p:nvPr>
            <p:ph type="ftr" sz="quarter" idx="11"/>
          </p:nvPr>
        </p:nvSpPr>
        <p:spPr>
          <a:xfrm>
            <a:off x="2764639" y="6459786"/>
            <a:ext cx="3617103" cy="365125"/>
          </a:xfrm>
        </p:spPr>
        <p:txBody>
          <a:bodyPr/>
          <a:lstStyle/>
          <a:p>
            <a:r>
              <a:rPr lang="en-US" b="0" i="0" dirty="0">
                <a:solidFill>
                  <a:srgbClr val="FFFFFF"/>
                </a:solidFill>
                <a:effectLst/>
                <a:latin typeface="Arial" panose="020B0604020202020204" pitchFamily="34" charset="0"/>
              </a:rPr>
              <a:t>© </a:t>
            </a:r>
            <a:r>
              <a:rPr lang="en-AU" b="0" i="0" cap="none" dirty="0">
                <a:solidFill>
                  <a:srgbClr val="FFFFFF"/>
                </a:solidFill>
                <a:effectLst/>
                <a:latin typeface="Verdana" panose="020B0604030504040204" pitchFamily="34" charset="0"/>
                <a:ea typeface="Verdana" panose="020B0604030504040204" pitchFamily="34" charset="0"/>
              </a:rPr>
              <a:t>Olugbenga IGE: </a:t>
            </a:r>
            <a:r>
              <a:rPr lang="en-AU" cap="none" dirty="0">
                <a:latin typeface="Verdana" panose="020B0604030504040204" pitchFamily="34" charset="0"/>
                <a:ea typeface="Verdana" panose="020B0604030504040204" pitchFamily="34" charset="0"/>
              </a:rPr>
              <a:t>PNG Elections Research</a:t>
            </a:r>
            <a:endParaRPr lang="en-US" dirty="0"/>
          </a:p>
        </p:txBody>
      </p:sp>
    </p:spTree>
    <p:extLst>
      <p:ext uri="{BB962C8B-B14F-4D97-AF65-F5344CB8AC3E}">
        <p14:creationId xmlns:p14="http://schemas.microsoft.com/office/powerpoint/2010/main" val="58658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D21C2-81FE-DFBE-1874-479D3B177C21}"/>
              </a:ext>
            </a:extLst>
          </p:cNvPr>
          <p:cNvSpPr>
            <a:spLocks noGrp="1"/>
          </p:cNvSpPr>
          <p:nvPr>
            <p:ph type="title"/>
          </p:nvPr>
        </p:nvSpPr>
        <p:spPr>
          <a:xfrm>
            <a:off x="822960" y="1241016"/>
            <a:ext cx="7543800" cy="499291"/>
          </a:xfrm>
        </p:spPr>
        <p:txBody>
          <a:bodyPr>
            <a:noAutofit/>
          </a:bodyPr>
          <a:lstStyle/>
          <a:p>
            <a:pPr algn="ctr"/>
            <a:r>
              <a:rPr lang="en-US" sz="4000" b="1" dirty="0"/>
              <a:t>Objectives of the Study</a:t>
            </a:r>
          </a:p>
        </p:txBody>
      </p:sp>
      <p:sp>
        <p:nvSpPr>
          <p:cNvPr id="3" name="Content Placeholder 2">
            <a:extLst>
              <a:ext uri="{FF2B5EF4-FFF2-40B4-BE49-F238E27FC236}">
                <a16:creationId xmlns:a16="http://schemas.microsoft.com/office/drawing/2014/main" id="{8B02D613-D48E-35CC-D78A-7B23058F83AA}"/>
              </a:ext>
            </a:extLst>
          </p:cNvPr>
          <p:cNvSpPr>
            <a:spLocks noGrp="1"/>
          </p:cNvSpPr>
          <p:nvPr>
            <p:ph idx="1"/>
          </p:nvPr>
        </p:nvSpPr>
        <p:spPr>
          <a:xfrm>
            <a:off x="822959" y="1771984"/>
            <a:ext cx="7764860" cy="4245358"/>
          </a:xfrm>
        </p:spPr>
        <p:txBody>
          <a:bodyPr>
            <a:normAutofit/>
          </a:bodyPr>
          <a:lstStyle/>
          <a:p>
            <a:pPr marL="457200" indent="-457200" algn="just">
              <a:buFont typeface="+mj-lt"/>
              <a:buAutoNum type="arabicPeriod"/>
            </a:pPr>
            <a:r>
              <a:rPr lang="en-GB" sz="2400" dirty="0">
                <a:latin typeface="Arial" panose="020B0604020202020204" pitchFamily="34" charset="0"/>
                <a:cs typeface="Arial" panose="020B0604020202020204" pitchFamily="34" charset="0"/>
              </a:rPr>
              <a:t>Collaboratively develop Open-Source Voter Registration (OSVR-PNG) software with PNGEC comprising open-source technologies and biometric image software for comparing and analysing the biometric data of eligible voters for 2027 elections.</a:t>
            </a:r>
            <a:endParaRPr lang="en-US" sz="2400" dirty="0">
              <a:effectLst/>
              <a:latin typeface="Arial" panose="020B0604020202020204" pitchFamily="34" charset="0"/>
              <a:ea typeface="Verdana" panose="020B0604030504040204" pitchFamily="34" charset="0"/>
              <a:cs typeface="Arial" panose="020B0604020202020204" pitchFamily="34" charset="0"/>
            </a:endParaRPr>
          </a:p>
          <a:p>
            <a:pPr marL="457200" marR="0" indent="-457200" algn="just">
              <a:buFont typeface="+mj-lt"/>
              <a:buAutoNum type="arabicPeriod"/>
            </a:pPr>
            <a:r>
              <a:rPr lang="en-US" sz="2400" dirty="0">
                <a:effectLst/>
                <a:latin typeface="Arial" panose="020B0604020202020204" pitchFamily="34" charset="0"/>
                <a:ea typeface="Verdana" panose="020B0604030504040204" pitchFamily="34" charset="0"/>
                <a:cs typeface="Arial" panose="020B0604020202020204" pitchFamily="34" charset="0"/>
              </a:rPr>
              <a:t>Redesign the ballot papers used for the 2022 elections to prevent multiple voting.</a:t>
            </a:r>
          </a:p>
          <a:p>
            <a:pPr marL="457200" marR="0" indent="-457200" algn="just">
              <a:buFont typeface="+mj-lt"/>
              <a:buAutoNum type="arabicPeriod"/>
            </a:pPr>
            <a:r>
              <a:rPr lang="en-US" sz="2400" dirty="0">
                <a:effectLst/>
                <a:latin typeface="Arial" panose="020B0604020202020204" pitchFamily="34" charset="0"/>
                <a:ea typeface="Verdana" panose="020B0604030504040204" pitchFamily="34" charset="0"/>
                <a:cs typeface="Arial" panose="020B0604020202020204" pitchFamily="34" charset="0"/>
              </a:rPr>
              <a:t>Integrate quasi-biometric features into the ballot papers used for the 2022 elections to prevent multiple voting.</a:t>
            </a:r>
          </a:p>
          <a:p>
            <a:pPr marL="457200" indent="-457200">
              <a:buFont typeface="+mj-lt"/>
              <a:buAutoNum type="arabicPeriod"/>
            </a:pPr>
            <a:endParaRPr lang="en-US" dirty="0"/>
          </a:p>
        </p:txBody>
      </p:sp>
      <p:sp>
        <p:nvSpPr>
          <p:cNvPr id="5" name="Slide Number Placeholder 4">
            <a:extLst>
              <a:ext uri="{FF2B5EF4-FFF2-40B4-BE49-F238E27FC236}">
                <a16:creationId xmlns:a16="http://schemas.microsoft.com/office/drawing/2014/main" id="{D496503A-1F57-9359-25B3-36EBE8BCF135}"/>
              </a:ext>
            </a:extLst>
          </p:cNvPr>
          <p:cNvSpPr>
            <a:spLocks noGrp="1"/>
          </p:cNvSpPr>
          <p:nvPr>
            <p:ph type="sldNum" sz="quarter" idx="12"/>
          </p:nvPr>
        </p:nvSpPr>
        <p:spPr/>
        <p:txBody>
          <a:bodyPr/>
          <a:lstStyle/>
          <a:p>
            <a:fld id="{3F84F23B-AC95-DB49-899D-CEF200A1D79C}" type="slidenum">
              <a:rPr lang="en-US" smtClean="0"/>
              <a:pPr/>
              <a:t>2</a:t>
            </a:fld>
            <a:endParaRPr lang="en-US"/>
          </a:p>
        </p:txBody>
      </p:sp>
      <p:sp>
        <p:nvSpPr>
          <p:cNvPr id="6" name="Footer Placeholder 4">
            <a:extLst>
              <a:ext uri="{FF2B5EF4-FFF2-40B4-BE49-F238E27FC236}">
                <a16:creationId xmlns:a16="http://schemas.microsoft.com/office/drawing/2014/main" id="{E90C1D79-0671-59CE-2C6C-FFB44315DC4E}"/>
              </a:ext>
            </a:extLst>
          </p:cNvPr>
          <p:cNvSpPr>
            <a:spLocks noGrp="1"/>
          </p:cNvSpPr>
          <p:nvPr>
            <p:ph type="ftr" sz="quarter" idx="11"/>
          </p:nvPr>
        </p:nvSpPr>
        <p:spPr>
          <a:xfrm>
            <a:off x="2765425" y="6459538"/>
            <a:ext cx="3616325" cy="365125"/>
          </a:xfrm>
        </p:spPr>
        <p:txBody>
          <a:bodyPr/>
          <a:lstStyle/>
          <a:p>
            <a:r>
              <a:rPr lang="en-US" b="0" i="0" dirty="0">
                <a:solidFill>
                  <a:srgbClr val="FFFFFF"/>
                </a:solidFill>
                <a:effectLst/>
                <a:latin typeface="Arial" panose="020B0604020202020204" pitchFamily="34" charset="0"/>
              </a:rPr>
              <a:t>© </a:t>
            </a:r>
            <a:r>
              <a:rPr lang="en-AU" b="0" i="0" cap="none" dirty="0">
                <a:solidFill>
                  <a:srgbClr val="FFFFFF"/>
                </a:solidFill>
                <a:effectLst/>
                <a:latin typeface="Verdana" panose="020B0604030504040204" pitchFamily="34" charset="0"/>
                <a:ea typeface="Verdana" panose="020B0604030504040204" pitchFamily="34" charset="0"/>
              </a:rPr>
              <a:t>Olugbenga IGE</a:t>
            </a:r>
            <a:r>
              <a:rPr lang="pt-BR" dirty="0"/>
              <a:t>: PNG Elections II</a:t>
            </a:r>
            <a:endParaRPr lang="en-US" dirty="0"/>
          </a:p>
        </p:txBody>
      </p:sp>
    </p:spTree>
    <p:extLst>
      <p:ext uri="{BB962C8B-B14F-4D97-AF65-F5344CB8AC3E}">
        <p14:creationId xmlns:p14="http://schemas.microsoft.com/office/powerpoint/2010/main" val="40144981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088263-8C5E-A5C0-F042-4F5034823C00}"/>
              </a:ext>
            </a:extLst>
          </p:cNvPr>
          <p:cNvSpPr>
            <a:spLocks noGrp="1"/>
          </p:cNvSpPr>
          <p:nvPr>
            <p:ph idx="1"/>
          </p:nvPr>
        </p:nvSpPr>
        <p:spPr/>
        <p:txBody>
          <a:bodyPr/>
          <a:lstStyle/>
          <a:p>
            <a:pPr marL="0" marR="0" algn="just">
              <a:lnSpc>
                <a:spcPct val="115000"/>
              </a:lnSpc>
              <a:spcAft>
                <a:spcPts val="800"/>
              </a:spcAft>
              <a:buNone/>
            </a:pPr>
            <a:r>
              <a:rPr lang="en-GB" sz="2400" kern="100" dirty="0">
                <a:effectLst/>
                <a:highlight>
                  <a:srgbClr val="FFFF00"/>
                </a:highlight>
                <a:latin typeface="Arial" panose="020B0604020202020204" pitchFamily="34" charset="0"/>
                <a:ea typeface="Verdana" panose="020B0604030504040204" pitchFamily="34" charset="0"/>
                <a:cs typeface="Arial" panose="020B0604020202020204" pitchFamily="34" charset="0"/>
              </a:rPr>
              <a:t>Put your right thumb on the ink pad.</a:t>
            </a:r>
            <a:endParaRPr lang="en-US" sz="2400" kern="100" dirty="0">
              <a:effectLst/>
              <a:highlight>
                <a:srgbClr val="FFFF00"/>
              </a:highlight>
              <a:latin typeface="Arial" panose="020B0604020202020204" pitchFamily="34" charset="0"/>
              <a:ea typeface="Verdana" panose="020B0604030504040204" pitchFamily="34" charset="0"/>
              <a:cs typeface="Arial" panose="020B0604020202020204" pitchFamily="34" charset="0"/>
            </a:endParaRPr>
          </a:p>
          <a:p>
            <a:pPr marL="0" marR="0" algn="just">
              <a:lnSpc>
                <a:spcPct val="115000"/>
              </a:lnSpc>
              <a:spcAft>
                <a:spcPts val="800"/>
              </a:spcAft>
              <a:buNone/>
            </a:pPr>
            <a:r>
              <a:rPr lang="en-GB" sz="2400" kern="100" dirty="0">
                <a:effectLst/>
                <a:highlight>
                  <a:srgbClr val="FFFF00"/>
                </a:highlight>
                <a:latin typeface="Arial" panose="020B0604020202020204" pitchFamily="34" charset="0"/>
                <a:ea typeface="Verdana" panose="020B0604030504040204" pitchFamily="34" charset="0"/>
                <a:cs typeface="Arial" panose="020B0604020202020204" pitchFamily="34" charset="0"/>
              </a:rPr>
              <a:t>Place the right thumb with the ink in the box provided for ‘Thumb Print’ on the ballot paper.</a:t>
            </a:r>
            <a:endParaRPr lang="en-US" sz="2400" kern="100" dirty="0">
              <a:effectLst/>
              <a:highlight>
                <a:srgbClr val="FFFF00"/>
              </a:highlight>
              <a:latin typeface="Arial" panose="020B0604020202020204" pitchFamily="34" charset="0"/>
              <a:ea typeface="Verdana" panose="020B0604030504040204" pitchFamily="34" charset="0"/>
              <a:cs typeface="Arial" panose="020B0604020202020204" pitchFamily="34" charset="0"/>
            </a:endParaRPr>
          </a:p>
          <a:p>
            <a:pPr marL="0" marR="0" indent="0" algn="just">
              <a:lnSpc>
                <a:spcPct val="115000"/>
              </a:lnSpc>
              <a:spcAft>
                <a:spcPts val="800"/>
              </a:spcAft>
              <a:buNone/>
            </a:pPr>
            <a:r>
              <a:rPr lang="en-GB" sz="2400" kern="100" dirty="0">
                <a:effectLst/>
                <a:highlight>
                  <a:srgbClr val="FFFF00"/>
                </a:highlight>
                <a:latin typeface="Arial" panose="020B0604020202020204" pitchFamily="34" charset="0"/>
                <a:ea typeface="Verdana" panose="020B0604030504040204" pitchFamily="34" charset="0"/>
                <a:cs typeface="Arial" panose="020B0604020202020204" pitchFamily="34" charset="0"/>
              </a:rPr>
              <a:t>Post your completed ballot papers in the ballot boxes.</a:t>
            </a:r>
            <a:endParaRPr lang="en-US" sz="2400" kern="100" dirty="0">
              <a:effectLst/>
              <a:highlight>
                <a:srgbClr val="FFFF00"/>
              </a:highlight>
              <a:latin typeface="Arial" panose="020B0604020202020204" pitchFamily="34" charset="0"/>
              <a:ea typeface="Verdana" panose="020B0604030504040204" pitchFamily="34" charset="0"/>
              <a:cs typeface="Arial" panose="020B0604020202020204" pitchFamily="34" charset="0"/>
            </a:endParaRPr>
          </a:p>
          <a:p>
            <a:endParaRPr lang="en-US" dirty="0"/>
          </a:p>
        </p:txBody>
      </p:sp>
      <p:sp>
        <p:nvSpPr>
          <p:cNvPr id="5" name="Slide Number Placeholder 4">
            <a:extLst>
              <a:ext uri="{FF2B5EF4-FFF2-40B4-BE49-F238E27FC236}">
                <a16:creationId xmlns:a16="http://schemas.microsoft.com/office/drawing/2014/main" id="{DC66DD46-AD39-E7A7-2D8A-B04F53E9C79A}"/>
              </a:ext>
            </a:extLst>
          </p:cNvPr>
          <p:cNvSpPr>
            <a:spLocks noGrp="1"/>
          </p:cNvSpPr>
          <p:nvPr>
            <p:ph type="sldNum" sz="quarter" idx="12"/>
          </p:nvPr>
        </p:nvSpPr>
        <p:spPr/>
        <p:txBody>
          <a:bodyPr/>
          <a:lstStyle/>
          <a:p>
            <a:fld id="{3F84F23B-AC95-DB49-899D-CEF200A1D79C}" type="slidenum">
              <a:rPr lang="en-US" smtClean="0">
                <a:solidFill>
                  <a:schemeClr val="tx1"/>
                </a:solidFill>
              </a:rPr>
              <a:pPr/>
              <a:t>20</a:t>
            </a:fld>
            <a:endParaRPr lang="en-US">
              <a:solidFill>
                <a:schemeClr val="tx1"/>
              </a:solidFill>
            </a:endParaRPr>
          </a:p>
        </p:txBody>
      </p:sp>
      <p:sp>
        <p:nvSpPr>
          <p:cNvPr id="6" name="Title 1">
            <a:extLst>
              <a:ext uri="{FF2B5EF4-FFF2-40B4-BE49-F238E27FC236}">
                <a16:creationId xmlns:a16="http://schemas.microsoft.com/office/drawing/2014/main" id="{9675F9C7-EFED-FD6B-72C5-1F429A6B2D83}"/>
              </a:ext>
            </a:extLst>
          </p:cNvPr>
          <p:cNvSpPr>
            <a:spLocks noGrp="1"/>
          </p:cNvSpPr>
          <p:nvPr>
            <p:ph type="title"/>
          </p:nvPr>
        </p:nvSpPr>
        <p:spPr>
          <a:xfrm>
            <a:off x="822325" y="709613"/>
            <a:ext cx="7543800" cy="1027112"/>
          </a:xfrm>
        </p:spPr>
        <p:txBody>
          <a:bodyPr>
            <a:noAutofit/>
          </a:bodyPr>
          <a:lstStyle/>
          <a:p>
            <a:pPr algn="ctr"/>
            <a:br>
              <a:rPr lang="en-US" sz="4000" kern="100" dirty="0">
                <a:solidFill>
                  <a:schemeClr val="tx1"/>
                </a:solidFill>
                <a:effectLst/>
                <a:latin typeface="Minion Pro Medium"/>
                <a:ea typeface="DengXian" panose="02010600030101010101" pitchFamily="2" charset="-122"/>
                <a:cs typeface="Times New Roman" panose="02020603050405020304" pitchFamily="18" charset="0"/>
              </a:rPr>
            </a:br>
            <a:r>
              <a:rPr lang="en-GB" sz="4000" b="1" kern="100" dirty="0">
                <a:latin typeface="Minion Pro Medium"/>
                <a:ea typeface="DengXian" panose="02010600030101010101" pitchFamily="2" charset="-122"/>
                <a:cs typeface="Times New Roman" panose="02020603050405020304" pitchFamily="18" charset="0"/>
              </a:rPr>
              <a:t>How to Vote Using the Redesigned Ballot Papers</a:t>
            </a:r>
            <a:endParaRPr lang="en-US" sz="4000" dirty="0">
              <a:solidFill>
                <a:schemeClr val="tx1"/>
              </a:solidFill>
              <a:latin typeface="Minion Pro Medium"/>
            </a:endParaRPr>
          </a:p>
        </p:txBody>
      </p:sp>
      <p:pic>
        <p:nvPicPr>
          <p:cNvPr id="4098" name="Picture 2" descr="Amazon.com : ERKOON 6 Pack Fingerprint ...">
            <a:extLst>
              <a:ext uri="{FF2B5EF4-FFF2-40B4-BE49-F238E27FC236}">
                <a16:creationId xmlns:a16="http://schemas.microsoft.com/office/drawing/2014/main" id="{B61F44FD-2280-B7AE-E40F-D3CAEF6CB6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24400"/>
            <a:ext cx="2143125" cy="21336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Electoral Commission of South Africa ...">
            <a:extLst>
              <a:ext uri="{FF2B5EF4-FFF2-40B4-BE49-F238E27FC236}">
                <a16:creationId xmlns:a16="http://schemas.microsoft.com/office/drawing/2014/main" id="{1DDB9AEB-1143-ED20-148E-FB2A6176A8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1209" y="4724398"/>
            <a:ext cx="1809750" cy="213360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tom Election Voting Black Ink Thumb ...">
            <a:extLst>
              <a:ext uri="{FF2B5EF4-FFF2-40B4-BE49-F238E27FC236}">
                <a16:creationId xmlns:a16="http://schemas.microsoft.com/office/drawing/2014/main" id="{0F3257FF-CCEA-89D8-DE53-7C963077D2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0959" y="4762500"/>
            <a:ext cx="2181225" cy="20955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Papua New Guinea: Election Violence ...">
            <a:extLst>
              <a:ext uri="{FF2B5EF4-FFF2-40B4-BE49-F238E27FC236}">
                <a16:creationId xmlns:a16="http://schemas.microsoft.com/office/drawing/2014/main" id="{0439D969-A889-D772-1CC3-7FF77773B5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2184" y="4771927"/>
            <a:ext cx="3091816" cy="2062411"/>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4">
            <a:extLst>
              <a:ext uri="{FF2B5EF4-FFF2-40B4-BE49-F238E27FC236}">
                <a16:creationId xmlns:a16="http://schemas.microsoft.com/office/drawing/2014/main" id="{393EBB90-DA7B-32AB-5D60-8163E8CB41FE}"/>
              </a:ext>
            </a:extLst>
          </p:cNvPr>
          <p:cNvSpPr>
            <a:spLocks noGrp="1"/>
          </p:cNvSpPr>
          <p:nvPr>
            <p:ph type="ftr" sz="quarter" idx="11"/>
          </p:nvPr>
        </p:nvSpPr>
        <p:spPr>
          <a:xfrm>
            <a:off x="5498412" y="247523"/>
            <a:ext cx="3617103" cy="365125"/>
          </a:xfrm>
        </p:spPr>
        <p:txBody>
          <a:bodyPr/>
          <a:lstStyle/>
          <a:p>
            <a:r>
              <a:rPr lang="en-US" b="0" i="0" dirty="0">
                <a:solidFill>
                  <a:schemeClr val="tx1"/>
                </a:solidFill>
                <a:effectLst/>
                <a:latin typeface="Arial" panose="020B0604020202020204" pitchFamily="34" charset="0"/>
              </a:rPr>
              <a:t>© </a:t>
            </a:r>
            <a:r>
              <a:rPr lang="en-AU" b="0" i="0" cap="none" dirty="0">
                <a:solidFill>
                  <a:schemeClr val="tx1"/>
                </a:solidFill>
                <a:effectLst/>
                <a:latin typeface="Verdana" panose="020B0604030504040204" pitchFamily="34" charset="0"/>
                <a:ea typeface="Verdana" panose="020B0604030504040204" pitchFamily="34" charset="0"/>
              </a:rPr>
              <a:t>Olugbenga IGE: PNG </a:t>
            </a:r>
            <a:r>
              <a:rPr lang="en-AU" cap="none" dirty="0">
                <a:solidFill>
                  <a:schemeClr val="tx1"/>
                </a:solidFill>
                <a:latin typeface="Verdana" panose="020B0604030504040204" pitchFamily="34" charset="0"/>
                <a:ea typeface="Verdana" panose="020B0604030504040204" pitchFamily="34" charset="0"/>
              </a:rPr>
              <a:t>UPDATE 2025</a:t>
            </a:r>
            <a:endParaRPr lang="en-US" dirty="0">
              <a:solidFill>
                <a:schemeClr val="tx1"/>
              </a:solidFill>
            </a:endParaRPr>
          </a:p>
        </p:txBody>
      </p:sp>
    </p:spTree>
    <p:extLst>
      <p:ext uri="{BB962C8B-B14F-4D97-AF65-F5344CB8AC3E}">
        <p14:creationId xmlns:p14="http://schemas.microsoft.com/office/powerpoint/2010/main" val="529252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6611" y="1654387"/>
            <a:ext cx="8662860" cy="4801314"/>
          </a:xfrm>
          <a:prstGeom prst="rect">
            <a:avLst/>
          </a:prstGeom>
        </p:spPr>
        <p:txBody>
          <a:bodyPr wrap="square">
            <a:spAutoFit/>
          </a:bodyPr>
          <a:lstStyle/>
          <a:p>
            <a:pPr marL="285750" indent="-285750" algn="just">
              <a:buFont typeface="Wingdings" charset="2"/>
              <a:buChar char="q"/>
            </a:pPr>
            <a:r>
              <a:rPr lang="en-GB" sz="2400" dirty="0">
                <a:effectLst/>
                <a:latin typeface="Arial" panose="020B0604020202020204" pitchFamily="34" charset="0"/>
                <a:ea typeface="Times New Roman" panose="02020603050405020304" pitchFamily="18" charset="0"/>
                <a:cs typeface="Arial" panose="020B0604020202020204" pitchFamily="34" charset="0"/>
              </a:rPr>
              <a:t>It is recommended that planning for the registration of voters for the 2027 elections, with the use of the DDCMs, should commence from the first quarter of 2026 to the last quarter of 2026</a:t>
            </a:r>
            <a:r>
              <a:rPr lang="en-US" sz="2400" dirty="0">
                <a:latin typeface="Arial" panose="020B0604020202020204" pitchFamily="34" charset="0"/>
                <a:ea typeface="Times New Roman" panose="02020603050405020304" pitchFamily="18" charset="0"/>
                <a:cs typeface="Arial" panose="020B0604020202020204" pitchFamily="34" charset="0"/>
              </a:rPr>
              <a:t>, with the National Research Institute providing active institutional support to the</a:t>
            </a:r>
            <a:r>
              <a:rPr lang="en-GB" sz="2400" dirty="0">
                <a:effectLst/>
                <a:latin typeface="Arial" panose="020B0604020202020204" pitchFamily="34" charset="0"/>
                <a:ea typeface="Times New Roman" panose="02020603050405020304" pitchFamily="18" charset="0"/>
                <a:cs typeface="Arial" panose="020B0604020202020204" pitchFamily="34" charset="0"/>
              </a:rPr>
              <a:t> Electoral Commission. </a:t>
            </a:r>
          </a:p>
          <a:p>
            <a:pPr marL="285750" indent="-285750" algn="just">
              <a:buFont typeface="Wingdings" charset="2"/>
              <a:buChar char="q"/>
            </a:pPr>
            <a:r>
              <a:rPr lang="en-GB" sz="2400" dirty="0">
                <a:effectLst/>
                <a:latin typeface="Arial" panose="020B0604020202020204" pitchFamily="34" charset="0"/>
                <a:ea typeface="Times New Roman" panose="02020603050405020304" pitchFamily="18" charset="0"/>
                <a:cs typeface="Arial" panose="020B0604020202020204" pitchFamily="34" charset="0"/>
              </a:rPr>
              <a:t>Such an electoral practice in generating an electoral roll would guarantee credible elections in 2027, as data collected by other establishments </a:t>
            </a:r>
            <a:r>
              <a:rPr lang="en-US" sz="2400" dirty="0">
                <a:latin typeface="Arial" panose="020B0604020202020204" pitchFamily="34" charset="0"/>
                <a:ea typeface="Times New Roman" panose="02020603050405020304" pitchFamily="18" charset="0"/>
                <a:cs typeface="Arial" panose="020B0604020202020204" pitchFamily="34" charset="0"/>
              </a:rPr>
              <a:t>for updating the electoral roll is inconsistent</a:t>
            </a:r>
            <a:r>
              <a:rPr lang="en-GB" sz="2400" dirty="0">
                <a:effectLst/>
                <a:latin typeface="Arial" panose="020B0604020202020204" pitchFamily="34" charset="0"/>
                <a:ea typeface="Times New Roman" panose="02020603050405020304" pitchFamily="18" charset="0"/>
                <a:cs typeface="Arial" panose="020B0604020202020204" pitchFamily="34" charset="0"/>
              </a:rPr>
              <a:t> with cosmopolitan electoral values. The data generated by the DDCMs for the 2027 National Elections are stored locally in Papua New Guinea and not outside the country.</a:t>
            </a:r>
            <a:endParaRPr lang="en-GB" sz="2400" dirty="0">
              <a:latin typeface="Arial" panose="020B0604020202020204" pitchFamily="34" charset="0"/>
              <a:ea typeface="Verdana" charset="0"/>
              <a:cs typeface="Arial" panose="020B0604020202020204" pitchFamily="34" charset="0"/>
            </a:endParaRPr>
          </a:p>
          <a:p>
            <a:pPr marL="285750" indent="-285750">
              <a:buFont typeface="Wingdings" charset="2"/>
              <a:buChar char="§"/>
            </a:pPr>
            <a:endParaRPr lang="en-GB" sz="1800" dirty="0">
              <a:latin typeface="Verdana" charset="0"/>
              <a:ea typeface="Verdana" charset="0"/>
              <a:cs typeface="Verdana" charset="0"/>
            </a:endParaRPr>
          </a:p>
        </p:txBody>
      </p:sp>
      <p:sp>
        <p:nvSpPr>
          <p:cNvPr id="4" name="Title 3">
            <a:extLst>
              <a:ext uri="{FF2B5EF4-FFF2-40B4-BE49-F238E27FC236}">
                <a16:creationId xmlns:a16="http://schemas.microsoft.com/office/drawing/2014/main" id="{C7D2C8BB-8048-9998-2031-DFB7D88D87F1}"/>
              </a:ext>
            </a:extLst>
          </p:cNvPr>
          <p:cNvSpPr>
            <a:spLocks noGrp="1"/>
          </p:cNvSpPr>
          <p:nvPr>
            <p:ph type="title"/>
          </p:nvPr>
        </p:nvSpPr>
        <p:spPr/>
        <p:txBody>
          <a:bodyPr>
            <a:normAutofit/>
          </a:bodyPr>
          <a:lstStyle/>
          <a:p>
            <a:pPr algn="ctr"/>
            <a:r>
              <a:rPr lang="en-US" sz="4000" b="1" dirty="0">
                <a:latin typeface="Minion Pro Medium"/>
              </a:rPr>
              <a:t>Conclusion</a:t>
            </a:r>
          </a:p>
        </p:txBody>
      </p:sp>
      <p:sp>
        <p:nvSpPr>
          <p:cNvPr id="3" name="Footer Placeholder 4">
            <a:extLst>
              <a:ext uri="{FF2B5EF4-FFF2-40B4-BE49-F238E27FC236}">
                <a16:creationId xmlns:a16="http://schemas.microsoft.com/office/drawing/2014/main" id="{B5BF3463-19A4-1C17-6EE1-E15FF9EA62A5}"/>
              </a:ext>
            </a:extLst>
          </p:cNvPr>
          <p:cNvSpPr>
            <a:spLocks noGrp="1"/>
          </p:cNvSpPr>
          <p:nvPr>
            <p:ph type="ftr" sz="quarter" idx="11"/>
          </p:nvPr>
        </p:nvSpPr>
        <p:spPr/>
        <p:txBody>
          <a:bodyPr/>
          <a:lstStyle/>
          <a:p>
            <a:r>
              <a:rPr lang="en-US" b="0" i="0" dirty="0">
                <a:solidFill>
                  <a:srgbClr val="FFFFFF"/>
                </a:solidFill>
                <a:effectLst/>
                <a:latin typeface="Arial" panose="020B0604020202020204" pitchFamily="34" charset="0"/>
              </a:rPr>
              <a:t>© </a:t>
            </a:r>
            <a:r>
              <a:rPr lang="en-US" sz="900" cap="none" dirty="0">
                <a:latin typeface="Verdana" panose="020B0604030504040204" pitchFamily="34" charset="0"/>
                <a:ea typeface="Verdana" panose="020B0604030504040204" pitchFamily="34" charset="0"/>
                <a:cs typeface="Verdana" panose="020B0604030504040204" pitchFamily="34" charset="0"/>
              </a:rPr>
              <a:t>Olugbenga IGE: PNG Elections Research</a:t>
            </a:r>
            <a:endParaRPr lang="en-US" dirty="0"/>
          </a:p>
        </p:txBody>
      </p:sp>
      <p:sp>
        <p:nvSpPr>
          <p:cNvPr id="2" name="Slide Number Placeholder 1"/>
          <p:cNvSpPr>
            <a:spLocks noGrp="1"/>
          </p:cNvSpPr>
          <p:nvPr>
            <p:ph type="sldNum" sz="quarter" idx="12"/>
          </p:nvPr>
        </p:nvSpPr>
        <p:spPr/>
        <p:txBody>
          <a:bodyPr/>
          <a:lstStyle/>
          <a:p>
            <a:fld id="{3F84F23B-AC95-DB49-899D-CEF200A1D79C}" type="slidenum">
              <a:rPr lang="en-US" smtClean="0"/>
              <a:pPr/>
              <a:t>21</a:t>
            </a:fld>
            <a:endParaRPr lang="en-US"/>
          </a:p>
        </p:txBody>
      </p:sp>
    </p:spTree>
    <p:extLst>
      <p:ext uri="{BB962C8B-B14F-4D97-AF65-F5344CB8AC3E}">
        <p14:creationId xmlns:p14="http://schemas.microsoft.com/office/powerpoint/2010/main" val="9514815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C72E7D11-7390-DE43-70FA-D7402EB1C51D}"/>
              </a:ext>
            </a:extLst>
          </p:cNvPr>
          <p:cNvSpPr>
            <a:spLocks noGrp="1"/>
          </p:cNvSpPr>
          <p:nvPr>
            <p:ph type="title"/>
          </p:nvPr>
        </p:nvSpPr>
        <p:spPr>
          <a:xfrm>
            <a:off x="822960" y="710077"/>
            <a:ext cx="7543800" cy="1027284"/>
          </a:xfrm>
        </p:spPr>
        <p:txBody>
          <a:bodyPr>
            <a:normAutofit/>
          </a:bodyPr>
          <a:lstStyle/>
          <a:p>
            <a:pPr algn="ctr"/>
            <a:r>
              <a:rPr lang="en-US" sz="4000" b="1" dirty="0">
                <a:latin typeface="Minion Pro Medium"/>
              </a:rPr>
              <a:t>Fingerprint Classification</a:t>
            </a:r>
          </a:p>
        </p:txBody>
      </p:sp>
      <p:pic>
        <p:nvPicPr>
          <p:cNvPr id="8" name="Content Placeholder 7" descr="A close-up of fingerprints&#10;&#10;AI-generated content may be incorrect.">
            <a:extLst>
              <a:ext uri="{FF2B5EF4-FFF2-40B4-BE49-F238E27FC236}">
                <a16:creationId xmlns:a16="http://schemas.microsoft.com/office/drawing/2014/main" id="{BF00316F-97BF-071F-86B5-15C3FF6CBD9A}"/>
              </a:ext>
            </a:extLst>
          </p:cNvPr>
          <p:cNvPicPr>
            <a:picLocks noGrp="1" noChangeAspect="1"/>
          </p:cNvPicPr>
          <p:nvPr>
            <p:ph idx="1"/>
          </p:nvPr>
        </p:nvPicPr>
        <p:blipFill>
          <a:blip r:embed="rId2"/>
          <a:stretch>
            <a:fillRect/>
          </a:stretch>
        </p:blipFill>
        <p:spPr>
          <a:xfrm>
            <a:off x="1018539" y="1845734"/>
            <a:ext cx="7152640" cy="4023360"/>
          </a:xfrm>
          <a:prstGeom prst="rect">
            <a:avLst/>
          </a:prstGeom>
          <a:noFill/>
        </p:spPr>
      </p:pic>
      <p:sp>
        <p:nvSpPr>
          <p:cNvPr id="5" name="Footer Placeholder 4">
            <a:extLst>
              <a:ext uri="{FF2B5EF4-FFF2-40B4-BE49-F238E27FC236}">
                <a16:creationId xmlns:a16="http://schemas.microsoft.com/office/drawing/2014/main" id="{468573E1-4E51-E7E1-66D1-F576846DB2B8}"/>
              </a:ext>
            </a:extLst>
          </p:cNvPr>
          <p:cNvSpPr>
            <a:spLocks noGrp="1"/>
          </p:cNvSpPr>
          <p:nvPr>
            <p:ph type="ftr" sz="quarter" idx="11"/>
          </p:nvPr>
        </p:nvSpPr>
        <p:spPr>
          <a:xfrm>
            <a:off x="2764639" y="6459786"/>
            <a:ext cx="3617103" cy="365125"/>
          </a:xfrm>
        </p:spPr>
        <p:txBody>
          <a:bodyPr anchor="ctr">
            <a:normAutofit/>
          </a:bodyPr>
          <a:lstStyle/>
          <a:p>
            <a:r>
              <a:rPr lang="en-US" dirty="0">
                <a:latin typeface="Arial" panose="020B0604020202020204" pitchFamily="34" charset="0"/>
              </a:rPr>
              <a:t>© </a:t>
            </a:r>
            <a:r>
              <a:rPr lang="en-US" cap="none" dirty="0">
                <a:latin typeface="Verdana" panose="020B0604030504040204" pitchFamily="34" charset="0"/>
                <a:ea typeface="Verdana" panose="020B0604030504040204" pitchFamily="34" charset="0"/>
                <a:cs typeface="Verdana" panose="020B0604030504040204" pitchFamily="34" charset="0"/>
              </a:rPr>
              <a:t>Olugbenga IGE: PNG Elections Research</a:t>
            </a:r>
            <a:endParaRPr lang="en-US" dirty="0"/>
          </a:p>
        </p:txBody>
      </p:sp>
      <p:sp>
        <p:nvSpPr>
          <p:cNvPr id="6" name="Slide Number Placeholder 5">
            <a:extLst>
              <a:ext uri="{FF2B5EF4-FFF2-40B4-BE49-F238E27FC236}">
                <a16:creationId xmlns:a16="http://schemas.microsoft.com/office/drawing/2014/main" id="{2BF8A076-3F1B-268C-FF9E-B7E8003F9171}"/>
              </a:ext>
            </a:extLst>
          </p:cNvPr>
          <p:cNvSpPr>
            <a:spLocks noGrp="1"/>
          </p:cNvSpPr>
          <p:nvPr>
            <p:ph type="sldNum" sz="quarter" idx="12"/>
          </p:nvPr>
        </p:nvSpPr>
        <p:spPr>
          <a:xfrm>
            <a:off x="7425344" y="6459786"/>
            <a:ext cx="984019" cy="365125"/>
          </a:xfrm>
        </p:spPr>
        <p:txBody>
          <a:bodyPr anchor="ctr">
            <a:normAutofit/>
          </a:bodyPr>
          <a:lstStyle/>
          <a:p>
            <a:pPr>
              <a:spcAft>
                <a:spcPts val="600"/>
              </a:spcAft>
            </a:pPr>
            <a:fld id="{3F84F23B-AC95-DB49-899D-CEF200A1D79C}" type="slidenum">
              <a:rPr lang="en-US" smtClean="0"/>
              <a:pPr>
                <a:spcAft>
                  <a:spcPts val="600"/>
                </a:spcAft>
              </a:pPr>
              <a:t>22</a:t>
            </a:fld>
            <a:endParaRPr lang="en-US"/>
          </a:p>
        </p:txBody>
      </p:sp>
    </p:spTree>
    <p:extLst>
      <p:ext uri="{BB962C8B-B14F-4D97-AF65-F5344CB8AC3E}">
        <p14:creationId xmlns:p14="http://schemas.microsoft.com/office/powerpoint/2010/main" val="7424583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34A6C-BAE1-94AD-49F9-DE5C41A1AB2D}"/>
              </a:ext>
            </a:extLst>
          </p:cNvPr>
          <p:cNvSpPr>
            <a:spLocks noGrp="1"/>
          </p:cNvSpPr>
          <p:nvPr>
            <p:ph type="title"/>
          </p:nvPr>
        </p:nvSpPr>
        <p:spPr/>
        <p:txBody>
          <a:bodyPr/>
          <a:lstStyle/>
          <a:p>
            <a:pPr algn="ctr"/>
            <a:r>
              <a:rPr lang="en-US" sz="7200" b="1" dirty="0"/>
              <a:t>Questions</a:t>
            </a:r>
          </a:p>
        </p:txBody>
      </p:sp>
      <p:sp>
        <p:nvSpPr>
          <p:cNvPr id="3" name="Footer Placeholder 4">
            <a:extLst>
              <a:ext uri="{FF2B5EF4-FFF2-40B4-BE49-F238E27FC236}">
                <a16:creationId xmlns:a16="http://schemas.microsoft.com/office/drawing/2014/main" id="{98A41D36-41D8-9597-930F-8292609CEECC}"/>
              </a:ext>
            </a:extLst>
          </p:cNvPr>
          <p:cNvSpPr txBox="1">
            <a:spLocks/>
          </p:cNvSpPr>
          <p:nvPr/>
        </p:nvSpPr>
        <p:spPr>
          <a:xfrm>
            <a:off x="2764639" y="6459786"/>
            <a:ext cx="3901632" cy="365125"/>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dirty="0">
                <a:solidFill>
                  <a:srgbClr val="FFFFFF"/>
                </a:solidFill>
                <a:latin typeface="Arial" panose="020B0604020202020204" pitchFamily="34" charset="0"/>
              </a:rPr>
              <a:t>© </a:t>
            </a:r>
            <a:r>
              <a:rPr lang="en-AU" dirty="0">
                <a:solidFill>
                  <a:schemeClr val="bg1"/>
                </a:solidFill>
                <a:latin typeface="Verdana" panose="020B0604030504040204" pitchFamily="34" charset="0"/>
                <a:ea typeface="Verdana" panose="020B0604030504040204" pitchFamily="34" charset="0"/>
              </a:rPr>
              <a:t>Olugbenga IGE: PNG Elections Research</a:t>
            </a:r>
            <a:endParaRPr lang="en-US" dirty="0">
              <a:solidFill>
                <a:schemeClr val="bg1"/>
              </a:solidFill>
            </a:endParaRPr>
          </a:p>
        </p:txBody>
      </p:sp>
    </p:spTree>
    <p:extLst>
      <p:ext uri="{BB962C8B-B14F-4D97-AF65-F5344CB8AC3E}">
        <p14:creationId xmlns:p14="http://schemas.microsoft.com/office/powerpoint/2010/main" val="17878558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41307CA-5BB7-754C-334B-2C08EF50373D}"/>
              </a:ext>
            </a:extLst>
          </p:cNvPr>
          <p:cNvPicPr>
            <a:picLocks noGrp="1" noChangeAspect="1"/>
          </p:cNvPicPr>
          <p:nvPr>
            <p:ph idx="1"/>
          </p:nvPr>
        </p:nvPicPr>
        <p:blipFill>
          <a:blip r:embed="rId2"/>
          <a:stretch>
            <a:fillRect/>
          </a:stretch>
        </p:blipFill>
        <p:spPr>
          <a:xfrm>
            <a:off x="2955925" y="3162300"/>
            <a:ext cx="3276600" cy="1390650"/>
          </a:xfrm>
        </p:spPr>
      </p:pic>
      <p:sp>
        <p:nvSpPr>
          <p:cNvPr id="2" name="Footer Placeholder 4">
            <a:extLst>
              <a:ext uri="{FF2B5EF4-FFF2-40B4-BE49-F238E27FC236}">
                <a16:creationId xmlns:a16="http://schemas.microsoft.com/office/drawing/2014/main" id="{078FDACD-FB10-501F-E151-ECC3C4E4F089}"/>
              </a:ext>
            </a:extLst>
          </p:cNvPr>
          <p:cNvSpPr>
            <a:spLocks noGrp="1"/>
          </p:cNvSpPr>
          <p:nvPr>
            <p:ph type="ftr" sz="quarter" idx="11"/>
          </p:nvPr>
        </p:nvSpPr>
        <p:spPr>
          <a:xfrm>
            <a:off x="2764639" y="6459786"/>
            <a:ext cx="3617103" cy="365125"/>
          </a:xfrm>
        </p:spPr>
        <p:txBody>
          <a:bodyPr/>
          <a:lstStyle/>
          <a:p>
            <a:r>
              <a:rPr lang="en-US" b="0" i="0" dirty="0">
                <a:solidFill>
                  <a:srgbClr val="FFFFFF"/>
                </a:solidFill>
                <a:effectLst/>
                <a:latin typeface="Arial" panose="020B0604020202020204" pitchFamily="34" charset="0"/>
              </a:rPr>
              <a:t>© </a:t>
            </a:r>
            <a:r>
              <a:rPr lang="en-AU" b="0" i="0" cap="none" dirty="0">
                <a:solidFill>
                  <a:srgbClr val="FFFFFF"/>
                </a:solidFill>
                <a:effectLst/>
                <a:latin typeface="Verdana" panose="020B0604030504040204" pitchFamily="34" charset="0"/>
                <a:ea typeface="Verdana" panose="020B0604030504040204" pitchFamily="34" charset="0"/>
              </a:rPr>
              <a:t>Olugbenga IGE: PNG Elections Research</a:t>
            </a:r>
            <a:endParaRPr lang="en-US" dirty="0"/>
          </a:p>
        </p:txBody>
      </p:sp>
    </p:spTree>
    <p:extLst>
      <p:ext uri="{BB962C8B-B14F-4D97-AF65-F5344CB8AC3E}">
        <p14:creationId xmlns:p14="http://schemas.microsoft.com/office/powerpoint/2010/main" val="35013322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A9898-FE1E-3E90-B3FB-F31969BB42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D0121B-BF05-C8AF-973E-CA35549C1104}"/>
              </a:ext>
            </a:extLst>
          </p:cNvPr>
          <p:cNvSpPr>
            <a:spLocks noGrp="1"/>
          </p:cNvSpPr>
          <p:nvPr>
            <p:ph type="title"/>
          </p:nvPr>
        </p:nvSpPr>
        <p:spPr>
          <a:xfrm>
            <a:off x="822960" y="1241016"/>
            <a:ext cx="7543800" cy="499291"/>
          </a:xfrm>
        </p:spPr>
        <p:txBody>
          <a:bodyPr>
            <a:noAutofit/>
          </a:bodyPr>
          <a:lstStyle/>
          <a:p>
            <a:pPr algn="ctr"/>
            <a:r>
              <a:rPr lang="en-US" sz="4000" b="1" dirty="0"/>
              <a:t>Objectives of the Study</a:t>
            </a:r>
          </a:p>
        </p:txBody>
      </p:sp>
      <p:sp>
        <p:nvSpPr>
          <p:cNvPr id="3" name="Content Placeholder 2">
            <a:extLst>
              <a:ext uri="{FF2B5EF4-FFF2-40B4-BE49-F238E27FC236}">
                <a16:creationId xmlns:a16="http://schemas.microsoft.com/office/drawing/2014/main" id="{CDB8A8F0-138B-8D13-C4AA-A1ADA222B288}"/>
              </a:ext>
            </a:extLst>
          </p:cNvPr>
          <p:cNvSpPr>
            <a:spLocks noGrp="1"/>
          </p:cNvSpPr>
          <p:nvPr>
            <p:ph idx="1"/>
          </p:nvPr>
        </p:nvSpPr>
        <p:spPr>
          <a:xfrm>
            <a:off x="822959" y="1771984"/>
            <a:ext cx="7764860" cy="4245358"/>
          </a:xfrm>
        </p:spPr>
        <p:txBody>
          <a:bodyPr>
            <a:normAutofit/>
          </a:bodyPr>
          <a:lstStyle/>
          <a:p>
            <a:pPr marL="457200" marR="0" indent="-457200" algn="just">
              <a:buFont typeface="+mj-lt"/>
              <a:buAutoNum type="arabicPeriod" startAt="4"/>
            </a:pPr>
            <a:r>
              <a:rPr lang="en-US" sz="2400" dirty="0">
                <a:latin typeface="Arial" panose="020B0604020202020204" pitchFamily="34" charset="0"/>
                <a:ea typeface="Verdana" panose="020B0604030504040204" pitchFamily="34" charset="0"/>
                <a:cs typeface="Arial" panose="020B0604020202020204" pitchFamily="34" charset="0"/>
              </a:rPr>
              <a:t>Evaluate the user-friendliness of the ballot papers used for the 2022 elections for voters.</a:t>
            </a:r>
          </a:p>
          <a:p>
            <a:pPr marL="457200" marR="0" indent="-457200" algn="just">
              <a:buFont typeface="+mj-lt"/>
              <a:buAutoNum type="arabicPeriod" startAt="4"/>
            </a:pPr>
            <a:r>
              <a:rPr lang="en-US" sz="2400" dirty="0">
                <a:solidFill>
                  <a:schemeClr val="bg2"/>
                </a:solidFill>
                <a:latin typeface="Arial" panose="020B0604020202020204" pitchFamily="34" charset="0"/>
                <a:ea typeface="Verdana" panose="020B0604030504040204" pitchFamily="34" charset="0"/>
                <a:cs typeface="Arial" panose="020B0604020202020204" pitchFamily="34" charset="0"/>
              </a:rPr>
              <a:t>Experiment with the redesigned ballot papers used in the 2022 elections to prevent multiple voting in the 2027 elections.</a:t>
            </a:r>
          </a:p>
          <a:p>
            <a:pPr marL="457200" marR="0" indent="-457200" algn="just">
              <a:buFont typeface="+mj-lt"/>
              <a:buAutoNum type="arabicPeriod" startAt="4"/>
            </a:pPr>
            <a:r>
              <a:rPr lang="en-US" sz="2400" dirty="0">
                <a:solidFill>
                  <a:schemeClr val="bg2"/>
                </a:solidFill>
                <a:latin typeface="Arial" panose="020B0604020202020204" pitchFamily="34" charset="0"/>
                <a:ea typeface="Verdana" panose="020B0604030504040204" pitchFamily="34" charset="0"/>
                <a:cs typeface="Arial" panose="020B0604020202020204" pitchFamily="34" charset="0"/>
              </a:rPr>
              <a:t>Recommend the redesigned ballot papers for use by the PNG Electoral Commission in the 2027 elections</a:t>
            </a:r>
            <a:r>
              <a:rPr lang="en-US" dirty="0">
                <a:solidFill>
                  <a:schemeClr val="bg2"/>
                </a:solidFill>
                <a:latin typeface="Verdana" panose="020B0604030504040204" pitchFamily="34" charset="0"/>
                <a:ea typeface="Verdana" panose="020B0604030504040204" pitchFamily="34" charset="0"/>
              </a:rPr>
              <a:t>.</a:t>
            </a:r>
          </a:p>
          <a:p>
            <a:pPr marL="0" indent="0">
              <a:buNone/>
            </a:pPr>
            <a:endParaRPr lang="en-US" dirty="0"/>
          </a:p>
        </p:txBody>
      </p:sp>
      <p:sp>
        <p:nvSpPr>
          <p:cNvPr id="5" name="Slide Number Placeholder 4">
            <a:extLst>
              <a:ext uri="{FF2B5EF4-FFF2-40B4-BE49-F238E27FC236}">
                <a16:creationId xmlns:a16="http://schemas.microsoft.com/office/drawing/2014/main" id="{05623DF0-8901-F4A3-556B-2BE4AB5398E7}"/>
              </a:ext>
            </a:extLst>
          </p:cNvPr>
          <p:cNvSpPr>
            <a:spLocks noGrp="1"/>
          </p:cNvSpPr>
          <p:nvPr>
            <p:ph type="sldNum" sz="quarter" idx="12"/>
          </p:nvPr>
        </p:nvSpPr>
        <p:spPr/>
        <p:txBody>
          <a:bodyPr/>
          <a:lstStyle/>
          <a:p>
            <a:fld id="{3F84F23B-AC95-DB49-899D-CEF200A1D79C}" type="slidenum">
              <a:rPr lang="en-US" smtClean="0"/>
              <a:pPr/>
              <a:t>3</a:t>
            </a:fld>
            <a:endParaRPr lang="en-US"/>
          </a:p>
        </p:txBody>
      </p:sp>
      <p:sp>
        <p:nvSpPr>
          <p:cNvPr id="6" name="Footer Placeholder 4">
            <a:extLst>
              <a:ext uri="{FF2B5EF4-FFF2-40B4-BE49-F238E27FC236}">
                <a16:creationId xmlns:a16="http://schemas.microsoft.com/office/drawing/2014/main" id="{E27C0CA4-C577-6065-946F-BC00C28843F7}"/>
              </a:ext>
            </a:extLst>
          </p:cNvPr>
          <p:cNvSpPr>
            <a:spLocks noGrp="1"/>
          </p:cNvSpPr>
          <p:nvPr>
            <p:ph type="ftr" sz="quarter" idx="11"/>
          </p:nvPr>
        </p:nvSpPr>
        <p:spPr>
          <a:xfrm>
            <a:off x="2765425" y="6459538"/>
            <a:ext cx="3616325" cy="365125"/>
          </a:xfrm>
        </p:spPr>
        <p:txBody>
          <a:bodyPr/>
          <a:lstStyle/>
          <a:p>
            <a:r>
              <a:rPr lang="en-US" b="0" i="0" dirty="0">
                <a:solidFill>
                  <a:srgbClr val="FFFFFF"/>
                </a:solidFill>
                <a:effectLst/>
                <a:latin typeface="Arial" panose="020B0604020202020204" pitchFamily="34" charset="0"/>
              </a:rPr>
              <a:t>© </a:t>
            </a:r>
            <a:r>
              <a:rPr lang="en-AU" b="0" i="0" cap="none" dirty="0">
                <a:solidFill>
                  <a:srgbClr val="FFFFFF"/>
                </a:solidFill>
                <a:effectLst/>
                <a:latin typeface="Verdana" panose="020B0604030504040204" pitchFamily="34" charset="0"/>
                <a:ea typeface="Verdana" panose="020B0604030504040204" pitchFamily="34" charset="0"/>
              </a:rPr>
              <a:t>Olugbenga IGE</a:t>
            </a:r>
            <a:r>
              <a:rPr lang="pt-BR" dirty="0"/>
              <a:t>: PNG Elections II</a:t>
            </a:r>
            <a:endParaRPr lang="en-US" dirty="0"/>
          </a:p>
        </p:txBody>
      </p:sp>
    </p:spTree>
    <p:extLst>
      <p:ext uri="{BB962C8B-B14F-4D97-AF65-F5344CB8AC3E}">
        <p14:creationId xmlns:p14="http://schemas.microsoft.com/office/powerpoint/2010/main" val="295910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E6A2D4-4C4F-99D8-89FC-27E50C3FF991}"/>
              </a:ext>
            </a:extLst>
          </p:cNvPr>
          <p:cNvSpPr>
            <a:spLocks noGrp="1"/>
          </p:cNvSpPr>
          <p:nvPr>
            <p:ph type="title"/>
          </p:nvPr>
        </p:nvSpPr>
        <p:spPr>
          <a:xfrm>
            <a:off x="503789" y="710077"/>
            <a:ext cx="8319699" cy="705768"/>
          </a:xfrm>
        </p:spPr>
        <p:txBody>
          <a:bodyPr>
            <a:noAutofit/>
          </a:bodyPr>
          <a:lstStyle/>
          <a:p>
            <a:pPr algn="ctr"/>
            <a:r>
              <a:rPr lang="en-US" sz="4000" b="1" dirty="0">
                <a:latin typeface="Minion Pro Medium"/>
              </a:rPr>
              <a:t>New Common Roll for 2027 Elections</a:t>
            </a:r>
          </a:p>
        </p:txBody>
      </p:sp>
      <p:sp>
        <p:nvSpPr>
          <p:cNvPr id="2" name="Slide Number Placeholder 1"/>
          <p:cNvSpPr>
            <a:spLocks noGrp="1"/>
          </p:cNvSpPr>
          <p:nvPr>
            <p:ph type="sldNum" sz="quarter" idx="12"/>
          </p:nvPr>
        </p:nvSpPr>
        <p:spPr/>
        <p:txBody>
          <a:bodyPr/>
          <a:lstStyle/>
          <a:p>
            <a:fld id="{3F84F23B-AC95-DB49-899D-CEF200A1D79C}" type="slidenum">
              <a:rPr lang="en-US" smtClean="0"/>
              <a:pPr/>
              <a:t>4</a:t>
            </a:fld>
            <a:endParaRPr lang="en-US"/>
          </a:p>
        </p:txBody>
      </p:sp>
      <p:graphicFrame>
        <p:nvGraphicFramePr>
          <p:cNvPr id="7" name="Diagram 6">
            <a:extLst>
              <a:ext uri="{FF2B5EF4-FFF2-40B4-BE49-F238E27FC236}">
                <a16:creationId xmlns:a16="http://schemas.microsoft.com/office/drawing/2014/main" id="{55CE202B-01FC-B514-D7F5-CF8D5FF54627}"/>
              </a:ext>
            </a:extLst>
          </p:cNvPr>
          <p:cNvGraphicFramePr/>
          <p:nvPr>
            <p:extLst>
              <p:ext uri="{D42A27DB-BD31-4B8C-83A1-F6EECF244321}">
                <p14:modId xmlns:p14="http://schemas.microsoft.com/office/powerpoint/2010/main" val="1093494063"/>
              </p:ext>
            </p:extLst>
          </p:nvPr>
        </p:nvGraphicFramePr>
        <p:xfrm>
          <a:off x="413339" y="1395213"/>
          <a:ext cx="8730661" cy="49490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26153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b="0" i="0" dirty="0">
                <a:solidFill>
                  <a:srgbClr val="FFFFFF"/>
                </a:solidFill>
                <a:effectLst/>
                <a:latin typeface="Arial" panose="020B0604020202020204" pitchFamily="34" charset="0"/>
              </a:rPr>
              <a:t>© </a:t>
            </a:r>
            <a:r>
              <a:rPr lang="en-US" sz="900" cap="none" dirty="0">
                <a:latin typeface="Verdana" panose="020B0604030504040204" pitchFamily="34" charset="0"/>
                <a:ea typeface="Verdana" panose="020B0604030504040204" pitchFamily="34" charset="0"/>
                <a:cs typeface="Verdana" panose="020B0604030504040204" pitchFamily="34" charset="0"/>
              </a:rPr>
              <a:t>Olugbenga IGE: PNG Elections Research</a:t>
            </a:r>
            <a:endParaRPr lang="en-US" dirty="0"/>
          </a:p>
        </p:txBody>
      </p:sp>
      <p:sp>
        <p:nvSpPr>
          <p:cNvPr id="6" name="Rectangle 5"/>
          <p:cNvSpPr/>
          <p:nvPr/>
        </p:nvSpPr>
        <p:spPr>
          <a:xfrm>
            <a:off x="368153" y="1785092"/>
            <a:ext cx="8475058" cy="2257798"/>
          </a:xfrm>
          <a:prstGeom prst="rect">
            <a:avLst/>
          </a:prstGeom>
        </p:spPr>
        <p:txBody>
          <a:bodyPr wrap="square">
            <a:spAutoFit/>
          </a:bodyPr>
          <a:lstStyle/>
          <a:p>
            <a:pPr marL="0" marR="0">
              <a:lnSpc>
                <a:spcPct val="107000"/>
              </a:lnSpc>
              <a:spcAft>
                <a:spcPts val="800"/>
              </a:spcAft>
              <a:buNone/>
            </a:pPr>
            <a:r>
              <a:rPr lang="en-GB" sz="2400" kern="100" dirty="0">
                <a:effectLst/>
                <a:latin typeface="Arial" panose="020B0604020202020204" pitchFamily="34" charset="0"/>
                <a:ea typeface="Times New Roman" panose="02020603050405020304" pitchFamily="18" charset="0"/>
                <a:cs typeface="Arial" panose="020B0604020202020204" pitchFamily="34" charset="0"/>
              </a:rPr>
              <a:t>The Direct Data Capture Machine can be set up in two ways:</a:t>
            </a:r>
            <a:endParaRPr lang="en-US" sz="2400" kern="100" dirty="0">
              <a:effectLst/>
              <a:latin typeface="Arial" panose="020B0604020202020204" pitchFamily="34" charset="0"/>
              <a:ea typeface="Times New Roman" panose="02020603050405020304" pitchFamily="18" charset="0"/>
              <a:cs typeface="Arial" panose="020B0604020202020204" pitchFamily="34" charset="0"/>
            </a:endParaRPr>
          </a:p>
          <a:p>
            <a:pPr marL="342900" marR="0" lvl="0" indent="-342900">
              <a:lnSpc>
                <a:spcPct val="107000"/>
              </a:lnSpc>
              <a:spcAft>
                <a:spcPts val="800"/>
              </a:spcAft>
              <a:buFont typeface="+mj-lt"/>
              <a:buAutoNum type="arabicPeriod"/>
            </a:pPr>
            <a:r>
              <a:rPr lang="en-GB" sz="2400" kern="100" dirty="0">
                <a:effectLst/>
                <a:latin typeface="Arial" panose="020B0604020202020204" pitchFamily="34" charset="0"/>
                <a:ea typeface="Times New Roman" panose="02020603050405020304" pitchFamily="18" charset="0"/>
                <a:cs typeface="Arial" panose="020B0604020202020204" pitchFamily="34" charset="0"/>
              </a:rPr>
              <a:t>A laptop with relevant accessories.</a:t>
            </a:r>
            <a:endParaRPr lang="en-US" sz="2400" kern="100" dirty="0">
              <a:effectLst/>
              <a:latin typeface="Arial" panose="020B0604020202020204" pitchFamily="34" charset="0"/>
              <a:ea typeface="Times New Roman" panose="02020603050405020304" pitchFamily="18" charset="0"/>
              <a:cs typeface="Arial" panose="020B0604020202020204" pitchFamily="34" charset="0"/>
            </a:endParaRPr>
          </a:p>
          <a:p>
            <a:pPr marL="228600" marR="0">
              <a:lnSpc>
                <a:spcPct val="107000"/>
              </a:lnSpc>
              <a:spcAft>
                <a:spcPts val="800"/>
              </a:spcAft>
            </a:pPr>
            <a:r>
              <a:rPr lang="en-GB" sz="2400" b="1" kern="100" dirty="0">
                <a:effectLst/>
                <a:latin typeface="Arial" panose="020B0604020202020204" pitchFamily="34" charset="0"/>
                <a:ea typeface="Times New Roman" panose="02020603050405020304" pitchFamily="18" charset="0"/>
                <a:cs typeface="Arial" panose="020B0604020202020204" pitchFamily="34" charset="0"/>
              </a:rPr>
              <a:t>System Specifications: </a:t>
            </a:r>
            <a:r>
              <a:rPr lang="en-GB" sz="2400" kern="100" dirty="0">
                <a:effectLst/>
                <a:latin typeface="Arial" panose="020B0604020202020204" pitchFamily="34" charset="0"/>
                <a:ea typeface="Times New Roman" panose="02020603050405020304" pitchFamily="18" charset="0"/>
                <a:cs typeface="Arial" panose="020B0604020202020204" pitchFamily="34" charset="0"/>
              </a:rPr>
              <a:t>Dual core with 80-100 GB HDD and 2-4 GB RAM, external scanner, and external camera.</a:t>
            </a:r>
            <a:endParaRPr lang="en-US" sz="2400" kern="100" dirty="0">
              <a:effectLst/>
              <a:latin typeface="Arial" panose="020B0604020202020204" pitchFamily="34" charset="0"/>
              <a:ea typeface="Times New Roman" panose="02020603050405020304" pitchFamily="18" charset="0"/>
              <a:cs typeface="Arial" panose="020B0604020202020204" pitchFamily="34" charset="0"/>
            </a:endParaRPr>
          </a:p>
          <a:p>
            <a:pPr lvl="0"/>
            <a:endParaRPr lang="en-US" sz="1800" dirty="0">
              <a:latin typeface="Verdana" charset="0"/>
              <a:ea typeface="Verdana" charset="0"/>
              <a:cs typeface="Verdana" charset="0"/>
            </a:endParaRPr>
          </a:p>
        </p:txBody>
      </p:sp>
      <p:sp>
        <p:nvSpPr>
          <p:cNvPr id="2" name="Rectangle 1"/>
          <p:cNvSpPr/>
          <p:nvPr/>
        </p:nvSpPr>
        <p:spPr>
          <a:xfrm>
            <a:off x="509047" y="550428"/>
            <a:ext cx="8475058" cy="1323439"/>
          </a:xfrm>
          <a:prstGeom prst="rect">
            <a:avLst/>
          </a:prstGeom>
        </p:spPr>
        <p:txBody>
          <a:bodyPr wrap="square">
            <a:spAutoFit/>
          </a:bodyPr>
          <a:lstStyle/>
          <a:p>
            <a:pPr algn="ctr"/>
            <a:r>
              <a:rPr lang="en-GB" sz="4000" b="1" kern="100" dirty="0">
                <a:solidFill>
                  <a:schemeClr val="accent5"/>
                </a:solidFill>
                <a:effectLst/>
                <a:latin typeface="Minion Pro Medium"/>
                <a:ea typeface="Times New Roman" panose="02020603050405020304" pitchFamily="18" charset="0"/>
                <a:cs typeface="Times New Roman" panose="02020603050405020304" pitchFamily="18" charset="0"/>
              </a:rPr>
              <a:t>Direct Data Capture Machine</a:t>
            </a:r>
            <a:r>
              <a:rPr lang="en-GB" sz="4000" b="1" kern="100" dirty="0">
                <a:solidFill>
                  <a:schemeClr val="accent5"/>
                </a:solidFill>
                <a:latin typeface="Minion Pro Medium"/>
                <a:ea typeface="Times New Roman" panose="02020603050405020304" pitchFamily="18" charset="0"/>
                <a:cs typeface="Arial" panose="020B0604020202020204" pitchFamily="34" charset="0"/>
              </a:rPr>
              <a:t> (DDCMs-PNG)</a:t>
            </a:r>
            <a:r>
              <a:rPr lang="en-GB" sz="4000" b="1" kern="100" dirty="0">
                <a:solidFill>
                  <a:schemeClr val="accent5"/>
                </a:solidFill>
                <a:effectLst/>
                <a:latin typeface="Minion Pro Medium"/>
                <a:ea typeface="Times New Roman" panose="02020603050405020304" pitchFamily="18" charset="0"/>
                <a:cs typeface="Times New Roman" panose="02020603050405020304" pitchFamily="18" charset="0"/>
              </a:rPr>
              <a:t> Option 1</a:t>
            </a:r>
            <a:endParaRPr lang="en-AU" sz="4000" b="1" dirty="0">
              <a:solidFill>
                <a:schemeClr val="accent5"/>
              </a:solidFill>
              <a:latin typeface="Minion Pro Medium"/>
            </a:endParaRPr>
          </a:p>
        </p:txBody>
      </p:sp>
      <p:sp>
        <p:nvSpPr>
          <p:cNvPr id="3" name="Slide Number Placeholder 2"/>
          <p:cNvSpPr>
            <a:spLocks noGrp="1"/>
          </p:cNvSpPr>
          <p:nvPr>
            <p:ph type="sldNum" sz="quarter" idx="12"/>
          </p:nvPr>
        </p:nvSpPr>
        <p:spPr/>
        <p:txBody>
          <a:bodyPr/>
          <a:lstStyle/>
          <a:p>
            <a:fld id="{3F84F23B-AC95-DB49-899D-CEF200A1D79C}" type="slidenum">
              <a:rPr lang="en-US" smtClean="0"/>
              <a:pPr/>
              <a:t>5</a:t>
            </a:fld>
            <a:endParaRPr lang="en-US"/>
          </a:p>
        </p:txBody>
      </p:sp>
      <p:pic>
        <p:nvPicPr>
          <p:cNvPr id="4" name="Picture 3">
            <a:extLst>
              <a:ext uri="{FF2B5EF4-FFF2-40B4-BE49-F238E27FC236}">
                <a16:creationId xmlns:a16="http://schemas.microsoft.com/office/drawing/2014/main" id="{CF204A66-31F4-45B4-E0B3-9854DDA4D32D}"/>
              </a:ext>
            </a:extLst>
          </p:cNvPr>
          <p:cNvPicPr>
            <a:picLocks noChangeAspect="1"/>
          </p:cNvPicPr>
          <p:nvPr/>
        </p:nvPicPr>
        <p:blipFill rotWithShape="1">
          <a:blip r:embed="rId2">
            <a:extLst>
              <a:ext uri="{28A0092B-C50C-407E-A947-70E740481C1C}">
                <a14:useLocalDpi xmlns:a14="http://schemas.microsoft.com/office/drawing/2010/main" val="0"/>
              </a:ext>
            </a:extLst>
          </a:blip>
          <a:srcRect l="8281" t="7078" r="8438" b="24933"/>
          <a:stretch/>
        </p:blipFill>
        <p:spPr bwMode="auto">
          <a:xfrm>
            <a:off x="2541270" y="3786079"/>
            <a:ext cx="4061460" cy="2415540"/>
          </a:xfrm>
          <a:prstGeom prst="rect">
            <a:avLst/>
          </a:prstGeom>
          <a:noFill/>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B74D2092-B52C-C535-639E-BCE3CCF2909C}"/>
              </a:ext>
            </a:extLst>
          </p:cNvPr>
          <p:cNvSpPr txBox="1"/>
          <p:nvPr/>
        </p:nvSpPr>
        <p:spPr>
          <a:xfrm>
            <a:off x="2286000" y="6093641"/>
            <a:ext cx="4572000" cy="312650"/>
          </a:xfrm>
          <a:prstGeom prst="rect">
            <a:avLst/>
          </a:prstGeom>
          <a:noFill/>
        </p:spPr>
        <p:txBody>
          <a:bodyPr wrap="square">
            <a:spAutoFit/>
          </a:bodyPr>
          <a:lstStyle/>
          <a:p>
            <a:pPr marL="0" marR="0">
              <a:lnSpc>
                <a:spcPct val="107000"/>
              </a:lnSpc>
              <a:spcAft>
                <a:spcPts val="800"/>
              </a:spcAft>
            </a:pPr>
            <a:r>
              <a:rPr lang="en-GB" sz="1400" b="1" kern="100" dirty="0">
                <a:effectLst/>
                <a:latin typeface="Calibri" panose="020F0502020204030204" pitchFamily="34" charset="0"/>
                <a:ea typeface="Times New Roman" panose="02020603050405020304" pitchFamily="18" charset="0"/>
                <a:cs typeface="Times New Roman" panose="02020603050405020304" pitchFamily="18" charset="0"/>
              </a:rPr>
              <a:t>Figure 1: Direct Data capture machine with laptop</a:t>
            </a:r>
            <a:endParaRPr lang="en-US" sz="1200" kern="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91285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89277" y="1868543"/>
            <a:ext cx="8367825" cy="707886"/>
          </a:xfrm>
          <a:prstGeom prst="rect">
            <a:avLst/>
          </a:prstGeom>
        </p:spPr>
        <p:txBody>
          <a:bodyPr wrap="square">
            <a:spAutoFit/>
          </a:bodyPr>
          <a:lstStyle/>
          <a:p>
            <a:pPr lvl="0" algn="just" defTabSz="914400">
              <a:defRPr/>
            </a:pPr>
            <a:endParaRPr lang="en-GB" sz="2000" dirty="0">
              <a:latin typeface="Verdana" charset="0"/>
              <a:ea typeface="Verdana" charset="0"/>
              <a:cs typeface="Verdana" charset="0"/>
            </a:endParaRPr>
          </a:p>
          <a:p>
            <a:pPr lvl="0" algn="just" defTabSz="914400">
              <a:defRPr/>
            </a:pPr>
            <a:endParaRPr lang="en-US" sz="2000" dirty="0">
              <a:latin typeface="Verdana" charset="0"/>
              <a:ea typeface="Verdana" charset="0"/>
              <a:cs typeface="Verdana" charset="0"/>
            </a:endParaRPr>
          </a:p>
        </p:txBody>
      </p:sp>
      <p:sp>
        <p:nvSpPr>
          <p:cNvPr id="3" name="Rectangle 2"/>
          <p:cNvSpPr/>
          <p:nvPr/>
        </p:nvSpPr>
        <p:spPr>
          <a:xfrm>
            <a:off x="321862" y="1868543"/>
            <a:ext cx="8328843" cy="615553"/>
          </a:xfrm>
          <a:prstGeom prst="rect">
            <a:avLst/>
          </a:prstGeom>
        </p:spPr>
        <p:txBody>
          <a:bodyPr wrap="square">
            <a:spAutoFit/>
          </a:bodyPr>
          <a:lstStyle/>
          <a:p>
            <a:endParaRPr lang="en-GB" sz="1400" dirty="0"/>
          </a:p>
          <a:p>
            <a:endParaRPr lang="en-AU" sz="2000" dirty="0"/>
          </a:p>
        </p:txBody>
      </p:sp>
      <p:sp>
        <p:nvSpPr>
          <p:cNvPr id="4" name="Slide Number Placeholder 3"/>
          <p:cNvSpPr>
            <a:spLocks noGrp="1"/>
          </p:cNvSpPr>
          <p:nvPr>
            <p:ph type="sldNum" sz="quarter" idx="12"/>
          </p:nvPr>
        </p:nvSpPr>
        <p:spPr/>
        <p:txBody>
          <a:bodyPr/>
          <a:lstStyle/>
          <a:p>
            <a:fld id="{3F84F23B-AC95-DB49-899D-CEF200A1D79C}" type="slidenum">
              <a:rPr lang="en-US" smtClean="0"/>
              <a:pPr/>
              <a:t>6</a:t>
            </a:fld>
            <a:endParaRPr lang="en-US"/>
          </a:p>
        </p:txBody>
      </p:sp>
      <p:sp>
        <p:nvSpPr>
          <p:cNvPr id="12" name="TextBox 11">
            <a:extLst>
              <a:ext uri="{FF2B5EF4-FFF2-40B4-BE49-F238E27FC236}">
                <a16:creationId xmlns:a16="http://schemas.microsoft.com/office/drawing/2014/main" id="{59E203D6-6D15-268C-1450-186E1D3C5497}"/>
              </a:ext>
            </a:extLst>
          </p:cNvPr>
          <p:cNvSpPr txBox="1"/>
          <p:nvPr/>
        </p:nvSpPr>
        <p:spPr>
          <a:xfrm>
            <a:off x="735290" y="1698615"/>
            <a:ext cx="8086847" cy="865173"/>
          </a:xfrm>
          <a:prstGeom prst="rect">
            <a:avLst/>
          </a:prstGeom>
          <a:noFill/>
        </p:spPr>
        <p:txBody>
          <a:bodyPr wrap="square">
            <a:spAutoFit/>
          </a:bodyPr>
          <a:lstStyle/>
          <a:p>
            <a:pPr marL="457200" marR="0" lvl="0" indent="-457200">
              <a:lnSpc>
                <a:spcPct val="107000"/>
              </a:lnSpc>
              <a:spcAft>
                <a:spcPts val="800"/>
              </a:spcAft>
              <a:buFont typeface="+mj-lt"/>
              <a:buAutoNum type="arabicPeriod" startAt="2"/>
            </a:pPr>
            <a:r>
              <a:rPr lang="en-GB" sz="2400" kern="100" dirty="0">
                <a:effectLst/>
                <a:latin typeface="Arial" panose="020B0604020202020204" pitchFamily="34" charset="0"/>
                <a:ea typeface="Times New Roman" panose="02020603050405020304" pitchFamily="18" charset="0"/>
                <a:cs typeface="Arial" panose="020B0604020202020204" pitchFamily="34" charset="0"/>
              </a:rPr>
              <a:t>A tablet with a functional scanner and camera with external 4-4-2 finger print scanner and printer.</a:t>
            </a:r>
            <a:endParaRPr lang="en-US" sz="2400" kern="1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3" name="Picture 12" descr="Guber polls: INEC to seek court order to reconfigure BVAS - 21st ...">
            <a:extLst>
              <a:ext uri="{FF2B5EF4-FFF2-40B4-BE49-F238E27FC236}">
                <a16:creationId xmlns:a16="http://schemas.microsoft.com/office/drawing/2014/main" id="{4B5AEF7F-88CC-9B9E-8CB4-42C30B9098C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6245" y="2483442"/>
            <a:ext cx="5731510" cy="2569845"/>
          </a:xfrm>
          <a:prstGeom prst="rect">
            <a:avLst/>
          </a:prstGeom>
          <a:noFill/>
          <a:ln>
            <a:noFill/>
          </a:ln>
        </p:spPr>
      </p:pic>
      <p:sp>
        <p:nvSpPr>
          <p:cNvPr id="15" name="TextBox 14">
            <a:extLst>
              <a:ext uri="{FF2B5EF4-FFF2-40B4-BE49-F238E27FC236}">
                <a16:creationId xmlns:a16="http://schemas.microsoft.com/office/drawing/2014/main" id="{87635C79-0DA3-92A0-8929-A339081F0C31}"/>
              </a:ext>
            </a:extLst>
          </p:cNvPr>
          <p:cNvSpPr txBox="1"/>
          <p:nvPr/>
        </p:nvSpPr>
        <p:spPr>
          <a:xfrm>
            <a:off x="172860" y="5102690"/>
            <a:ext cx="8754324" cy="1644296"/>
          </a:xfrm>
          <a:prstGeom prst="rect">
            <a:avLst/>
          </a:prstGeom>
          <a:noFill/>
        </p:spPr>
        <p:txBody>
          <a:bodyPr wrap="square">
            <a:spAutoFit/>
          </a:bodyPr>
          <a:lstStyle/>
          <a:p>
            <a:pPr marL="0" marR="0">
              <a:lnSpc>
                <a:spcPct val="107000"/>
              </a:lnSpc>
              <a:spcAft>
                <a:spcPts val="800"/>
              </a:spcAft>
              <a:buNone/>
            </a:pPr>
            <a:r>
              <a:rPr lang="en-GB" sz="2400" b="1" kern="100" dirty="0">
                <a:effectLst/>
                <a:latin typeface="Arial" panose="020B0604020202020204" pitchFamily="34" charset="0"/>
                <a:ea typeface="Times New Roman" panose="02020603050405020304" pitchFamily="18" charset="0"/>
                <a:cs typeface="Arial" panose="020B0604020202020204" pitchFamily="34" charset="0"/>
              </a:rPr>
              <a:t>Figure 2: Tablet with camera and scanner for data capturing</a:t>
            </a:r>
            <a:r>
              <a:rPr lang="en-US" sz="2400" kern="100" dirty="0">
                <a:latin typeface="Arial" panose="020B0604020202020204" pitchFamily="34" charset="0"/>
                <a:ea typeface="Times New Roman" panose="02020603050405020304" pitchFamily="18" charset="0"/>
                <a:cs typeface="Arial" panose="020B0604020202020204" pitchFamily="34" charset="0"/>
              </a:rPr>
              <a:t> </a:t>
            </a:r>
            <a:r>
              <a:rPr lang="en-GB" sz="2400" b="1" kern="100" dirty="0">
                <a:effectLst/>
                <a:latin typeface="Arial" panose="020B0604020202020204" pitchFamily="34" charset="0"/>
                <a:ea typeface="Times New Roman" panose="02020603050405020304" pitchFamily="18" charset="0"/>
                <a:cs typeface="Arial" panose="020B0604020202020204" pitchFamily="34" charset="0"/>
              </a:rPr>
              <a:t>System Specifications: </a:t>
            </a:r>
            <a:r>
              <a:rPr lang="en-GB" sz="2400" kern="100" dirty="0">
                <a:effectLst/>
                <a:latin typeface="Arial" panose="020B0604020202020204" pitchFamily="34" charset="0"/>
                <a:ea typeface="Times New Roman" panose="02020603050405020304" pitchFamily="18" charset="0"/>
                <a:cs typeface="Arial" panose="020B0604020202020204" pitchFamily="34" charset="0"/>
              </a:rPr>
              <a:t>Android 10 or later with 50GB ROM and 4 GB RAM with inbuilt camera and external 4-4-2 scanner.</a:t>
            </a:r>
            <a:endParaRPr lang="en-US" sz="2400" kern="1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7" name="Footer Placeholder 4">
            <a:extLst>
              <a:ext uri="{FF2B5EF4-FFF2-40B4-BE49-F238E27FC236}">
                <a16:creationId xmlns:a16="http://schemas.microsoft.com/office/drawing/2014/main" id="{14A7A619-A768-F916-061F-36BE659B8352}"/>
              </a:ext>
            </a:extLst>
          </p:cNvPr>
          <p:cNvSpPr>
            <a:spLocks noGrp="1"/>
          </p:cNvSpPr>
          <p:nvPr>
            <p:ph type="ftr" sz="quarter" idx="11"/>
          </p:nvPr>
        </p:nvSpPr>
        <p:spPr>
          <a:xfrm>
            <a:off x="2764639" y="6459786"/>
            <a:ext cx="3617103" cy="365125"/>
          </a:xfrm>
        </p:spPr>
        <p:txBody>
          <a:bodyPr/>
          <a:lstStyle/>
          <a:p>
            <a:r>
              <a:rPr lang="en-US" b="0" i="0" dirty="0">
                <a:solidFill>
                  <a:srgbClr val="FFFFFF"/>
                </a:solidFill>
                <a:effectLst/>
                <a:latin typeface="Arial" panose="020B0604020202020204" pitchFamily="34" charset="0"/>
              </a:rPr>
              <a:t>© </a:t>
            </a:r>
            <a:r>
              <a:rPr lang="en-US" sz="900" cap="none" dirty="0">
                <a:latin typeface="Verdana" panose="020B0604030504040204" pitchFamily="34" charset="0"/>
                <a:ea typeface="Verdana" panose="020B0604030504040204" pitchFamily="34" charset="0"/>
                <a:cs typeface="Verdana" panose="020B0604030504040204" pitchFamily="34" charset="0"/>
              </a:rPr>
              <a:t>Olugbenga IGE: PNG Elections Research</a:t>
            </a:r>
            <a:endParaRPr lang="en-US" dirty="0"/>
          </a:p>
        </p:txBody>
      </p:sp>
      <p:sp>
        <p:nvSpPr>
          <p:cNvPr id="5" name="Oval 4">
            <a:extLst>
              <a:ext uri="{FF2B5EF4-FFF2-40B4-BE49-F238E27FC236}">
                <a16:creationId xmlns:a16="http://schemas.microsoft.com/office/drawing/2014/main" id="{ABE674B2-3B46-0719-7AA9-48A8214B3AB6}"/>
              </a:ext>
            </a:extLst>
          </p:cNvPr>
          <p:cNvSpPr/>
          <p:nvPr/>
        </p:nvSpPr>
        <p:spPr>
          <a:xfrm>
            <a:off x="2893598" y="2533499"/>
            <a:ext cx="3356803" cy="2573902"/>
          </a:xfrm>
          <a:prstGeom prst="ellipse">
            <a:avLst/>
          </a:prstGeom>
          <a:blipFill>
            <a:blip r:embed="rId3">
              <a:extLst>
                <a:ext uri="{28A0092B-C50C-407E-A947-70E740481C1C}">
                  <a14:useLocalDpi xmlns:a14="http://schemas.microsoft.com/office/drawing/2010/main" val="0"/>
                </a:ext>
              </a:extLst>
            </a:blip>
            <a:srcRect/>
            <a:stretch>
              <a:fillRect l="-61000" r="-61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PG"/>
          </a:p>
        </p:txBody>
      </p:sp>
      <p:sp>
        <p:nvSpPr>
          <p:cNvPr id="7" name="Rectangle 6">
            <a:extLst>
              <a:ext uri="{FF2B5EF4-FFF2-40B4-BE49-F238E27FC236}">
                <a16:creationId xmlns:a16="http://schemas.microsoft.com/office/drawing/2014/main" id="{1A020EF5-2041-7821-ABBB-BFAB846FA112}"/>
              </a:ext>
            </a:extLst>
          </p:cNvPr>
          <p:cNvSpPr/>
          <p:nvPr/>
        </p:nvSpPr>
        <p:spPr>
          <a:xfrm>
            <a:off x="509047" y="550428"/>
            <a:ext cx="8475058" cy="1323439"/>
          </a:xfrm>
          <a:prstGeom prst="rect">
            <a:avLst/>
          </a:prstGeom>
        </p:spPr>
        <p:txBody>
          <a:bodyPr wrap="square">
            <a:spAutoFit/>
          </a:bodyPr>
          <a:lstStyle/>
          <a:p>
            <a:pPr algn="ctr"/>
            <a:r>
              <a:rPr lang="en-GB" sz="4000" b="1" kern="100" dirty="0">
                <a:solidFill>
                  <a:schemeClr val="accent5"/>
                </a:solidFill>
                <a:effectLst/>
                <a:latin typeface="Minion Pro Medium"/>
                <a:ea typeface="Times New Roman" panose="02020603050405020304" pitchFamily="18" charset="0"/>
                <a:cs typeface="Times New Roman" panose="02020603050405020304" pitchFamily="18" charset="0"/>
              </a:rPr>
              <a:t>Direct Data Capture Machine</a:t>
            </a:r>
            <a:r>
              <a:rPr lang="en-GB" sz="4000" b="1" kern="100" dirty="0">
                <a:solidFill>
                  <a:schemeClr val="accent5"/>
                </a:solidFill>
                <a:latin typeface="Minion Pro Medium"/>
                <a:ea typeface="Times New Roman" panose="02020603050405020304" pitchFamily="18" charset="0"/>
                <a:cs typeface="Arial" panose="020B0604020202020204" pitchFamily="34" charset="0"/>
              </a:rPr>
              <a:t> (DDCMs-PNG)</a:t>
            </a:r>
            <a:r>
              <a:rPr lang="en-GB" sz="4000" b="1" kern="100" dirty="0">
                <a:solidFill>
                  <a:schemeClr val="accent5"/>
                </a:solidFill>
                <a:effectLst/>
                <a:latin typeface="Minion Pro Medium"/>
                <a:ea typeface="Times New Roman" panose="02020603050405020304" pitchFamily="18" charset="0"/>
                <a:cs typeface="Times New Roman" panose="02020603050405020304" pitchFamily="18" charset="0"/>
              </a:rPr>
              <a:t> Option 2</a:t>
            </a:r>
            <a:endParaRPr lang="en-AU" sz="4000" b="1" dirty="0">
              <a:solidFill>
                <a:schemeClr val="accent5"/>
              </a:solidFill>
              <a:latin typeface="Minion Pro Medium"/>
            </a:endParaRPr>
          </a:p>
        </p:txBody>
      </p:sp>
    </p:spTree>
    <p:extLst>
      <p:ext uri="{BB962C8B-B14F-4D97-AF65-F5344CB8AC3E}">
        <p14:creationId xmlns:p14="http://schemas.microsoft.com/office/powerpoint/2010/main" val="911597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167B14C5-CC22-7E6D-351D-FAFF0711941A}"/>
              </a:ext>
            </a:extLst>
          </p:cNvPr>
          <p:cNvGraphicFramePr/>
          <p:nvPr>
            <p:extLst>
              <p:ext uri="{D42A27DB-BD31-4B8C-83A1-F6EECF244321}">
                <p14:modId xmlns:p14="http://schemas.microsoft.com/office/powerpoint/2010/main" val="2314010552"/>
              </p:ext>
            </p:extLst>
          </p:nvPr>
        </p:nvGraphicFramePr>
        <p:xfrm>
          <a:off x="375920" y="924435"/>
          <a:ext cx="8438142" cy="52799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p:cNvSpPr>
            <a:spLocks noGrp="1"/>
          </p:cNvSpPr>
          <p:nvPr>
            <p:ph type="sldNum" sz="quarter" idx="12"/>
          </p:nvPr>
        </p:nvSpPr>
        <p:spPr/>
        <p:txBody>
          <a:bodyPr/>
          <a:lstStyle/>
          <a:p>
            <a:fld id="{3F84F23B-AC95-DB49-899D-CEF200A1D79C}" type="slidenum">
              <a:rPr lang="en-US" smtClean="0"/>
              <a:pPr/>
              <a:t>7</a:t>
            </a:fld>
            <a:endParaRPr lang="en-US"/>
          </a:p>
        </p:txBody>
      </p:sp>
      <p:sp>
        <p:nvSpPr>
          <p:cNvPr id="4" name="Footer Placeholder 4">
            <a:extLst>
              <a:ext uri="{FF2B5EF4-FFF2-40B4-BE49-F238E27FC236}">
                <a16:creationId xmlns:a16="http://schemas.microsoft.com/office/drawing/2014/main" id="{284A85C6-36DA-1E35-953B-7338221D9B4E}"/>
              </a:ext>
            </a:extLst>
          </p:cNvPr>
          <p:cNvSpPr>
            <a:spLocks noGrp="1"/>
          </p:cNvSpPr>
          <p:nvPr>
            <p:ph type="ftr" sz="quarter" idx="11"/>
          </p:nvPr>
        </p:nvSpPr>
        <p:spPr>
          <a:xfrm>
            <a:off x="2764639" y="6459786"/>
            <a:ext cx="3617103" cy="365125"/>
          </a:xfrm>
        </p:spPr>
        <p:txBody>
          <a:bodyPr/>
          <a:lstStyle/>
          <a:p>
            <a:r>
              <a:rPr lang="en-US" b="0" i="0" dirty="0">
                <a:solidFill>
                  <a:srgbClr val="FFFFFF"/>
                </a:solidFill>
                <a:effectLst/>
                <a:latin typeface="Arial" panose="020B0604020202020204" pitchFamily="34" charset="0"/>
              </a:rPr>
              <a:t>© </a:t>
            </a:r>
            <a:r>
              <a:rPr lang="en-US" sz="900" cap="none" dirty="0">
                <a:latin typeface="Verdana" panose="020B0604030504040204" pitchFamily="34" charset="0"/>
                <a:ea typeface="Verdana" panose="020B0604030504040204" pitchFamily="34" charset="0"/>
                <a:cs typeface="Verdana" panose="020B0604030504040204" pitchFamily="34" charset="0"/>
              </a:rPr>
              <a:t>Olugbenga IGE: PNG Elections Research</a:t>
            </a:r>
            <a:endParaRPr lang="en-US" dirty="0"/>
          </a:p>
        </p:txBody>
      </p:sp>
    </p:spTree>
    <p:extLst>
      <p:ext uri="{BB962C8B-B14F-4D97-AF65-F5344CB8AC3E}">
        <p14:creationId xmlns:p14="http://schemas.microsoft.com/office/powerpoint/2010/main" val="2235292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F84F23B-AC95-DB49-899D-CEF200A1D79C}" type="slidenum">
              <a:rPr lang="en-US" smtClean="0"/>
              <a:pPr/>
              <a:t>8</a:t>
            </a:fld>
            <a:endParaRPr lang="en-US"/>
          </a:p>
        </p:txBody>
      </p:sp>
      <p:sp>
        <p:nvSpPr>
          <p:cNvPr id="4" name="TextBox 3">
            <a:extLst>
              <a:ext uri="{FF2B5EF4-FFF2-40B4-BE49-F238E27FC236}">
                <a16:creationId xmlns:a16="http://schemas.microsoft.com/office/drawing/2014/main" id="{C2CC1566-DAA0-657F-D08B-036AF55C9606}"/>
              </a:ext>
            </a:extLst>
          </p:cNvPr>
          <p:cNvSpPr txBox="1"/>
          <p:nvPr/>
        </p:nvSpPr>
        <p:spPr>
          <a:xfrm>
            <a:off x="197963" y="2348494"/>
            <a:ext cx="8710367" cy="3785652"/>
          </a:xfrm>
          <a:prstGeom prst="rect">
            <a:avLst/>
          </a:prstGeom>
          <a:noFill/>
        </p:spPr>
        <p:txBody>
          <a:bodyPr wrap="square">
            <a:spAutoFit/>
          </a:bodyPr>
          <a:lstStyle/>
          <a:p>
            <a:pPr marL="457200" lvl="0" indent="-457200" algn="just">
              <a:buFont typeface="+mj-lt"/>
              <a:buAutoNum type="arabicPeriod"/>
            </a:pPr>
            <a:r>
              <a:rPr lang="en-GB" sz="2400" dirty="0">
                <a:latin typeface="Arial" panose="020B0604020202020204" pitchFamily="34" charset="0"/>
                <a:cs typeface="Arial" panose="020B0604020202020204" pitchFamily="34" charset="0"/>
              </a:rPr>
              <a:t>The </a:t>
            </a:r>
            <a:r>
              <a:rPr lang="en-GB" sz="2400" dirty="0" err="1">
                <a:latin typeface="Arial" panose="020B0604020202020204" pitchFamily="34" charset="0"/>
                <a:cs typeface="Arial" panose="020B0604020202020204" pitchFamily="34" charset="0"/>
              </a:rPr>
              <a:t>GoPNG</a:t>
            </a:r>
            <a:r>
              <a:rPr lang="en-GB" sz="2400" dirty="0">
                <a:latin typeface="Arial" panose="020B0604020202020204" pitchFamily="34" charset="0"/>
                <a:cs typeface="Arial" panose="020B0604020202020204" pitchFamily="34" charset="0"/>
              </a:rPr>
              <a:t> must promulgate laws attaching registration of voters and voting to specific polling venues in the different provinces.</a:t>
            </a:r>
            <a:endParaRPr lang="en-US" sz="2400" dirty="0">
              <a:latin typeface="Arial" panose="020B0604020202020204" pitchFamily="34" charset="0"/>
              <a:cs typeface="Arial" panose="020B0604020202020204" pitchFamily="34" charset="0"/>
            </a:endParaRPr>
          </a:p>
          <a:p>
            <a:pPr marL="457200" lvl="0" indent="-457200" algn="just">
              <a:buFont typeface="+mj-lt"/>
              <a:buAutoNum type="arabicPeriod"/>
            </a:pPr>
            <a:r>
              <a:rPr lang="en-GB" sz="2400" dirty="0">
                <a:latin typeface="Arial" panose="020B0604020202020204" pitchFamily="34" charset="0"/>
                <a:cs typeface="Arial" panose="020B0604020202020204" pitchFamily="34" charset="0"/>
              </a:rPr>
              <a:t>Multi-Day Teams (MDT) must be recruited and trained to operate the DDCMs for registering eligible voters.</a:t>
            </a:r>
            <a:endParaRPr lang="en-US" sz="2400" dirty="0">
              <a:latin typeface="Arial" panose="020B0604020202020204" pitchFamily="34" charset="0"/>
              <a:cs typeface="Arial" panose="020B0604020202020204" pitchFamily="34" charset="0"/>
            </a:endParaRPr>
          </a:p>
          <a:p>
            <a:pPr marL="457200" lvl="0" indent="-457200" algn="just">
              <a:buFont typeface="+mj-lt"/>
              <a:buAutoNum type="arabicPeriod"/>
            </a:pPr>
            <a:r>
              <a:rPr lang="en-GB" sz="2400" dirty="0">
                <a:latin typeface="Arial" panose="020B0604020202020204" pitchFamily="34" charset="0"/>
                <a:cs typeface="Arial" panose="020B0604020202020204" pitchFamily="34" charset="0"/>
              </a:rPr>
              <a:t>The polling venues previously used will serve as Voter Registration Centres. For instance, East New Britain Province has 23 Local Level Governments (LLGs), an increase from 18 LLGs in 2011, 382 Wards, 534 Polling Places, and 534 Polling Booths. </a:t>
            </a:r>
            <a:endParaRPr lang="en-US" sz="2400" dirty="0">
              <a:latin typeface="Arial" panose="020B0604020202020204" pitchFamily="34" charset="0"/>
              <a:cs typeface="Arial" panose="020B0604020202020204" pitchFamily="34" charset="0"/>
            </a:endParaRPr>
          </a:p>
        </p:txBody>
      </p:sp>
      <p:sp>
        <p:nvSpPr>
          <p:cNvPr id="7" name="Footer Placeholder 4">
            <a:extLst>
              <a:ext uri="{FF2B5EF4-FFF2-40B4-BE49-F238E27FC236}">
                <a16:creationId xmlns:a16="http://schemas.microsoft.com/office/drawing/2014/main" id="{5D016383-AB4D-58AE-D282-1CA6114B5E81}"/>
              </a:ext>
            </a:extLst>
          </p:cNvPr>
          <p:cNvSpPr>
            <a:spLocks noGrp="1"/>
          </p:cNvSpPr>
          <p:nvPr>
            <p:ph type="ftr" sz="quarter" idx="11"/>
          </p:nvPr>
        </p:nvSpPr>
        <p:spPr>
          <a:xfrm>
            <a:off x="2764639" y="6459786"/>
            <a:ext cx="3617103" cy="365125"/>
          </a:xfrm>
        </p:spPr>
        <p:txBody>
          <a:bodyPr/>
          <a:lstStyle/>
          <a:p>
            <a:r>
              <a:rPr lang="en-US" b="0" i="0" dirty="0">
                <a:solidFill>
                  <a:srgbClr val="FFFFFF"/>
                </a:solidFill>
                <a:effectLst/>
                <a:latin typeface="Arial" panose="020B0604020202020204" pitchFamily="34" charset="0"/>
              </a:rPr>
              <a:t>© </a:t>
            </a:r>
            <a:r>
              <a:rPr lang="en-US" sz="900" cap="none" dirty="0">
                <a:latin typeface="Verdana" panose="020B0604030504040204" pitchFamily="34" charset="0"/>
                <a:ea typeface="Verdana" panose="020B0604030504040204" pitchFamily="34" charset="0"/>
                <a:cs typeface="Verdana" panose="020B0604030504040204" pitchFamily="34" charset="0"/>
              </a:rPr>
              <a:t>Olugbenga IGE: PNG Elections Research</a:t>
            </a:r>
            <a:endParaRPr lang="en-US" dirty="0"/>
          </a:p>
        </p:txBody>
      </p:sp>
      <p:sp>
        <p:nvSpPr>
          <p:cNvPr id="3" name="TextBox 2">
            <a:extLst>
              <a:ext uri="{FF2B5EF4-FFF2-40B4-BE49-F238E27FC236}">
                <a16:creationId xmlns:a16="http://schemas.microsoft.com/office/drawing/2014/main" id="{BEFA4EDA-70FE-4627-406D-3EDDEF9885CB}"/>
              </a:ext>
            </a:extLst>
          </p:cNvPr>
          <p:cNvSpPr txBox="1"/>
          <p:nvPr/>
        </p:nvSpPr>
        <p:spPr>
          <a:xfrm>
            <a:off x="103695" y="598739"/>
            <a:ext cx="8936610" cy="1323439"/>
          </a:xfrm>
          <a:prstGeom prst="rect">
            <a:avLst/>
          </a:prstGeom>
          <a:noFill/>
        </p:spPr>
        <p:txBody>
          <a:bodyPr wrap="square">
            <a:spAutoFit/>
          </a:bodyPr>
          <a:lstStyle/>
          <a:p>
            <a:pPr lvl="0" algn="ctr"/>
            <a:r>
              <a:rPr lang="en-GB" sz="4000" b="1" dirty="0">
                <a:solidFill>
                  <a:schemeClr val="accent5"/>
                </a:solidFill>
                <a:latin typeface="Minion Pro Medium"/>
                <a:cs typeface="Arial" panose="020B0604020202020204" pitchFamily="34" charset="0"/>
              </a:rPr>
              <a:t>Strategies for Implementing DDCMs to Register Eligible Voters</a:t>
            </a:r>
            <a:endParaRPr lang="en-US" sz="4000" b="1" dirty="0">
              <a:solidFill>
                <a:schemeClr val="accent5"/>
              </a:solidFill>
              <a:latin typeface="Minion Pro Medium"/>
              <a:cs typeface="Arial" panose="020B0604020202020204" pitchFamily="34" charset="0"/>
            </a:endParaRPr>
          </a:p>
        </p:txBody>
      </p:sp>
    </p:spTree>
    <p:extLst>
      <p:ext uri="{BB962C8B-B14F-4D97-AF65-F5344CB8AC3E}">
        <p14:creationId xmlns:p14="http://schemas.microsoft.com/office/powerpoint/2010/main" val="1427780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12C79-5B8E-54CA-6A9A-4AE12967135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CF99590-F6D6-6B51-74EE-964228A5E87D}"/>
              </a:ext>
            </a:extLst>
          </p:cNvPr>
          <p:cNvSpPr>
            <a:spLocks noGrp="1"/>
          </p:cNvSpPr>
          <p:nvPr>
            <p:ph type="sldNum" sz="quarter" idx="12"/>
          </p:nvPr>
        </p:nvSpPr>
        <p:spPr/>
        <p:txBody>
          <a:bodyPr/>
          <a:lstStyle/>
          <a:p>
            <a:fld id="{3F84F23B-AC95-DB49-899D-CEF200A1D79C}" type="slidenum">
              <a:rPr lang="en-US" smtClean="0"/>
              <a:pPr/>
              <a:t>9</a:t>
            </a:fld>
            <a:endParaRPr lang="en-US"/>
          </a:p>
        </p:txBody>
      </p:sp>
      <p:sp>
        <p:nvSpPr>
          <p:cNvPr id="4" name="TextBox 3">
            <a:extLst>
              <a:ext uri="{FF2B5EF4-FFF2-40B4-BE49-F238E27FC236}">
                <a16:creationId xmlns:a16="http://schemas.microsoft.com/office/drawing/2014/main" id="{0F5D7EE7-E758-0FD6-0B6D-E9FA4755DEF8}"/>
              </a:ext>
            </a:extLst>
          </p:cNvPr>
          <p:cNvSpPr txBox="1"/>
          <p:nvPr/>
        </p:nvSpPr>
        <p:spPr>
          <a:xfrm>
            <a:off x="197963" y="2263650"/>
            <a:ext cx="8710367" cy="4154984"/>
          </a:xfrm>
          <a:prstGeom prst="rect">
            <a:avLst/>
          </a:prstGeom>
          <a:noFill/>
        </p:spPr>
        <p:txBody>
          <a:bodyPr wrap="square">
            <a:spAutoFit/>
          </a:bodyPr>
          <a:lstStyle/>
          <a:p>
            <a:pPr marL="457200" lvl="0" indent="-457200" algn="just">
              <a:buFont typeface="+mj-lt"/>
              <a:buAutoNum type="arabicPeriod" startAt="4"/>
            </a:pPr>
            <a:r>
              <a:rPr lang="en-GB" sz="2400" dirty="0">
                <a:latin typeface="Arial" panose="020B0604020202020204" pitchFamily="34" charset="0"/>
                <a:cs typeface="Arial" panose="020B0604020202020204" pitchFamily="34" charset="0"/>
              </a:rPr>
              <a:t>The 534 Polling Places will be designated as voter registration venues by virtue of the powers conferred on the EC by Section 43 of the Organic Law on National and Local-level Government Elections (Part IV. – Polling Places) and all powers it enables.</a:t>
            </a:r>
          </a:p>
          <a:p>
            <a:pPr marL="457200" indent="-457200" algn="just">
              <a:buFont typeface="+mj-lt"/>
              <a:buAutoNum type="arabicPeriod" startAt="4"/>
            </a:pPr>
            <a:r>
              <a:rPr lang="en-GB" sz="2400" kern="100" dirty="0">
                <a:latin typeface="Arial" panose="020B0604020202020204" pitchFamily="34" charset="0"/>
                <a:ea typeface="Times New Roman" panose="02020603050405020304" pitchFamily="18" charset="0"/>
                <a:cs typeface="Arial" panose="020B0604020202020204" pitchFamily="34" charset="0"/>
              </a:rPr>
              <a:t>Section 43 (Part IV. – Polling Places) also allows for the appointment of new places in the creation of additional polling places and booths in highly populated regions. The EC will create new/additional Polling Places to accommodate the voter population.</a:t>
            </a:r>
            <a:endParaRPr lang="en-US" sz="2400" kern="100" dirty="0">
              <a:latin typeface="Arial" panose="020B0604020202020204" pitchFamily="34" charset="0"/>
              <a:ea typeface="Times New Roman" panose="02020603050405020304" pitchFamily="18" charset="0"/>
              <a:cs typeface="Arial" panose="020B0604020202020204" pitchFamily="34" charset="0"/>
            </a:endParaRPr>
          </a:p>
          <a:p>
            <a:pPr marL="457200" lvl="0" indent="-457200" algn="just">
              <a:buFont typeface="+mj-lt"/>
              <a:buAutoNum type="arabicPeriod" startAt="4"/>
            </a:pPr>
            <a:endParaRPr lang="en-US" sz="2400" dirty="0">
              <a:latin typeface="Arial" panose="020B0604020202020204" pitchFamily="34" charset="0"/>
              <a:cs typeface="Arial" panose="020B0604020202020204" pitchFamily="34" charset="0"/>
            </a:endParaRPr>
          </a:p>
        </p:txBody>
      </p:sp>
      <p:sp>
        <p:nvSpPr>
          <p:cNvPr id="7" name="Footer Placeholder 4">
            <a:extLst>
              <a:ext uri="{FF2B5EF4-FFF2-40B4-BE49-F238E27FC236}">
                <a16:creationId xmlns:a16="http://schemas.microsoft.com/office/drawing/2014/main" id="{E179A303-2FAB-3F2E-648E-5742076F7493}"/>
              </a:ext>
            </a:extLst>
          </p:cNvPr>
          <p:cNvSpPr>
            <a:spLocks noGrp="1"/>
          </p:cNvSpPr>
          <p:nvPr>
            <p:ph type="ftr" sz="quarter" idx="11"/>
          </p:nvPr>
        </p:nvSpPr>
        <p:spPr>
          <a:xfrm>
            <a:off x="2764639" y="6459786"/>
            <a:ext cx="3617103" cy="365125"/>
          </a:xfrm>
        </p:spPr>
        <p:txBody>
          <a:bodyPr/>
          <a:lstStyle/>
          <a:p>
            <a:r>
              <a:rPr lang="en-US" b="0" i="0" dirty="0">
                <a:solidFill>
                  <a:srgbClr val="FFFFFF"/>
                </a:solidFill>
                <a:effectLst/>
                <a:latin typeface="Arial" panose="020B0604020202020204" pitchFamily="34" charset="0"/>
              </a:rPr>
              <a:t>© </a:t>
            </a:r>
            <a:r>
              <a:rPr lang="en-US" sz="900" cap="none" dirty="0">
                <a:latin typeface="Verdana" panose="020B0604030504040204" pitchFamily="34" charset="0"/>
                <a:ea typeface="Verdana" panose="020B0604030504040204" pitchFamily="34" charset="0"/>
                <a:cs typeface="Verdana" panose="020B0604030504040204" pitchFamily="34" charset="0"/>
              </a:rPr>
              <a:t>Olugbenga IGE: PNG Elections Research</a:t>
            </a:r>
            <a:endParaRPr lang="en-US" dirty="0"/>
          </a:p>
        </p:txBody>
      </p:sp>
      <p:sp>
        <p:nvSpPr>
          <p:cNvPr id="3" name="TextBox 2">
            <a:extLst>
              <a:ext uri="{FF2B5EF4-FFF2-40B4-BE49-F238E27FC236}">
                <a16:creationId xmlns:a16="http://schemas.microsoft.com/office/drawing/2014/main" id="{C8405EA3-AA20-7A69-E6A4-2A3E93062A66}"/>
              </a:ext>
            </a:extLst>
          </p:cNvPr>
          <p:cNvSpPr txBox="1"/>
          <p:nvPr/>
        </p:nvSpPr>
        <p:spPr>
          <a:xfrm>
            <a:off x="103695" y="598739"/>
            <a:ext cx="8936610" cy="1323439"/>
          </a:xfrm>
          <a:prstGeom prst="rect">
            <a:avLst/>
          </a:prstGeom>
          <a:noFill/>
        </p:spPr>
        <p:txBody>
          <a:bodyPr wrap="square">
            <a:spAutoFit/>
          </a:bodyPr>
          <a:lstStyle/>
          <a:p>
            <a:pPr lvl="0" algn="ctr"/>
            <a:r>
              <a:rPr lang="en-GB" sz="4000" b="1" dirty="0">
                <a:solidFill>
                  <a:schemeClr val="accent5"/>
                </a:solidFill>
                <a:latin typeface="Minion Pro Medium"/>
                <a:cs typeface="Arial" panose="020B0604020202020204" pitchFamily="34" charset="0"/>
              </a:rPr>
              <a:t>Strategies for Implementing DDCMs to Register Eligible Voters</a:t>
            </a:r>
            <a:endParaRPr lang="en-US" sz="4000" b="1" dirty="0">
              <a:solidFill>
                <a:schemeClr val="accent5"/>
              </a:solidFill>
              <a:latin typeface="Minion Pro Medium"/>
              <a:cs typeface="Arial" panose="020B0604020202020204" pitchFamily="34" charset="0"/>
            </a:endParaRPr>
          </a:p>
        </p:txBody>
      </p:sp>
    </p:spTree>
    <p:extLst>
      <p:ext uri="{BB962C8B-B14F-4D97-AF65-F5344CB8AC3E}">
        <p14:creationId xmlns:p14="http://schemas.microsoft.com/office/powerpoint/2010/main" val="2211140785"/>
      </p:ext>
    </p:extLst>
  </p:cSld>
  <p:clrMapOvr>
    <a:masterClrMapping/>
  </p:clrMapOvr>
</p:sld>
</file>

<file path=ppt/theme/theme1.xml><?xml version="1.0" encoding="utf-8"?>
<a:theme xmlns:a="http://schemas.openxmlformats.org/drawingml/2006/main" name="NRI">
  <a:themeElements>
    <a:clrScheme name="National Research Institute">
      <a:dk1>
        <a:srgbClr val="1C1C1C"/>
      </a:dk1>
      <a:lt1>
        <a:srgbClr val="FFFFFF"/>
      </a:lt1>
      <a:dk2>
        <a:srgbClr val="646464"/>
      </a:dk2>
      <a:lt2>
        <a:srgbClr val="969696"/>
      </a:lt2>
      <a:accent1>
        <a:srgbClr val="5F1216"/>
      </a:accent1>
      <a:accent2>
        <a:srgbClr val="C38110"/>
      </a:accent2>
      <a:accent3>
        <a:srgbClr val="47764A"/>
      </a:accent3>
      <a:accent4>
        <a:srgbClr val="306EA8"/>
      </a:accent4>
      <a:accent5>
        <a:srgbClr val="99452A"/>
      </a:accent5>
      <a:accent6>
        <a:srgbClr val="1C1C1C"/>
      </a:accent6>
      <a:hlink>
        <a:srgbClr val="891A1F"/>
      </a:hlink>
      <a:folHlink>
        <a:srgbClr val="EB9E18"/>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NRI Powerpoint - Maroon" id="{ED8D8F6D-636C-D746-B750-C56D100306E3}" vid="{58D319E4-93EA-2445-8E5C-2FA6E5EE8E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NRI Powerpoint - Maroon</Template>
  <TotalTime>4008</TotalTime>
  <Words>1689</Words>
  <Application>Microsoft Office PowerPoint</Application>
  <PresentationFormat>On-screen Show (4:3)</PresentationFormat>
  <Paragraphs>120</Paragraphs>
  <Slides>24</Slides>
  <Notes>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Minion Pro Medium</vt:lpstr>
      <vt:lpstr>Aptos</vt:lpstr>
      <vt:lpstr>Arial</vt:lpstr>
      <vt:lpstr>Calibri</vt:lpstr>
      <vt:lpstr>Franklin Gothic Book</vt:lpstr>
      <vt:lpstr>Franklin Gothic Medium</vt:lpstr>
      <vt:lpstr>Symbol</vt:lpstr>
      <vt:lpstr>Verdana</vt:lpstr>
      <vt:lpstr>Wingdings</vt:lpstr>
      <vt:lpstr>NRI</vt:lpstr>
      <vt:lpstr>Option NRI for 2027 National Elections: Utilizing Direct Data Capture Machines (DDCMs-PNG) to generate a new Electoral Roll for the Electoral Commission (PNGEC) </vt:lpstr>
      <vt:lpstr>Objectives of the Study</vt:lpstr>
      <vt:lpstr>Objectives of the Study</vt:lpstr>
      <vt:lpstr>New Common Roll for 2027 Elections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Redesigning Ballot Papers to Address Multiple Voting in PNG 2027 Elections</vt:lpstr>
      <vt:lpstr>Background to the Problem</vt:lpstr>
      <vt:lpstr>Background to the Problem</vt:lpstr>
      <vt:lpstr>The Redesigned Ballot Papers for 2027 Elections</vt:lpstr>
      <vt:lpstr>Proposed PNG Redesigned Ballot Papers</vt:lpstr>
      <vt:lpstr>Proposed PNG Redesigned Ballot Papers</vt:lpstr>
      <vt:lpstr>The Specimen Thumb Printed Ballot Papers</vt:lpstr>
      <vt:lpstr> How to Vote Using the Redesigned Ballot Papers</vt:lpstr>
      <vt:lpstr> How to Vote Using the Redesigned Ballot Papers</vt:lpstr>
      <vt:lpstr>Conclusion</vt:lpstr>
      <vt:lpstr>Fingerprint Classification</vt:lpstr>
      <vt:lpstr>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Ayres</dc:creator>
  <cp:lastModifiedBy>Olugbenga IGE</cp:lastModifiedBy>
  <cp:revision>581</cp:revision>
  <cp:lastPrinted>2019-10-24T23:28:39Z</cp:lastPrinted>
  <dcterms:created xsi:type="dcterms:W3CDTF">2015-12-25T11:58:07Z</dcterms:created>
  <dcterms:modified xsi:type="dcterms:W3CDTF">2025-10-14T11:49:20Z</dcterms:modified>
</cp:coreProperties>
</file>