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45"/>
  </p:normalViewPr>
  <p:slideViewPr>
    <p:cSldViewPr snapToGrid="0" snapToObjects="1">
      <p:cViewPr varScale="1">
        <p:scale>
          <a:sx n="113" d="100"/>
          <a:sy n="113" d="100"/>
        </p:scale>
        <p:origin x="15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pbabic@Smartmatic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The Hidden Backbone of Democracy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dirty="0"/>
              <a:t>Mastering Election Logistics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F5F56C85-CB35-5B60-3C36-2D6E6A48D215}"/>
              </a:ext>
            </a:extLst>
          </p:cNvPr>
          <p:cNvSpPr txBox="1">
            <a:spLocks/>
          </p:cNvSpPr>
          <p:nvPr/>
        </p:nvSpPr>
        <p:spPr>
          <a:xfrm>
            <a:off x="3759201" y="4980516"/>
            <a:ext cx="4515556" cy="114935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b="1" dirty="0"/>
              <a:t>Paul Babic</a:t>
            </a:r>
          </a:p>
          <a:p>
            <a:pPr algn="r"/>
            <a:r>
              <a:rPr lang="en-US" dirty="0"/>
              <a:t>Vice President</a:t>
            </a:r>
          </a:p>
          <a:p>
            <a:pPr algn="r"/>
            <a:r>
              <a:rPr lang="en-US" dirty="0"/>
              <a:t>Smartmatic</a:t>
            </a:r>
          </a:p>
          <a:p>
            <a:pPr algn="r"/>
            <a:r>
              <a:rPr lang="en-US" dirty="0">
                <a:hlinkClick r:id="rId2"/>
              </a:rPr>
              <a:t>pbabic@smartmatic.com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Logistics is the quiet hero of democracy</a:t>
            </a:r>
          </a:p>
          <a:p>
            <a:r>
              <a:t>Good logistics = trust and credibility</a:t>
            </a:r>
          </a:p>
          <a:p>
            <a:r>
              <a:t>Modernization makes logistics smarter and faster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Logistics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No logistics = no election</a:t>
            </a:r>
          </a:p>
          <a:p>
            <a:r>
              <a:rPr dirty="0"/>
              <a:t>Delays </a:t>
            </a:r>
            <a:r>
              <a:rPr lang="en-US" dirty="0"/>
              <a:t>are a main </a:t>
            </a:r>
            <a:r>
              <a:rPr dirty="0"/>
              <a:t>cause unrest and mistrust</a:t>
            </a:r>
          </a:p>
          <a:p>
            <a:r>
              <a:rPr dirty="0"/>
              <a:t>Fair elections can appear unfair when logistics fail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Real-World Consequences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Delays, riots, accusations of manipulation</a:t>
            </a:r>
          </a:p>
          <a:p>
            <a:r>
              <a:rPr dirty="0"/>
              <a:t>Loss of trust and legitimacy</a:t>
            </a:r>
          </a:p>
          <a:p>
            <a:r>
              <a:rPr dirty="0"/>
              <a:t>Example: PNG Highlands delays </a:t>
            </a:r>
            <a:r>
              <a:rPr lang="en-US" dirty="0"/>
              <a:t>could </a:t>
            </a:r>
            <a:r>
              <a:rPr dirty="0"/>
              <a:t>create perception of bias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Election Logistics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3162"/>
          </a:xfrm>
        </p:spPr>
        <p:txBody>
          <a:bodyPr>
            <a:normAutofit/>
          </a:bodyPr>
          <a:lstStyle/>
          <a:p>
            <a:endParaRPr dirty="0"/>
          </a:p>
          <a:p>
            <a:r>
              <a:rPr dirty="0"/>
              <a:t>The supply chain of democracy</a:t>
            </a:r>
          </a:p>
          <a:p>
            <a:r>
              <a:rPr dirty="0"/>
              <a:t>Sourcing, kitting, distribution, setup, operations, collection, storage</a:t>
            </a:r>
          </a:p>
          <a:p>
            <a:r>
              <a:rPr lang="en-US" dirty="0"/>
              <a:t>Use boats, planes, animals and walking logistics</a:t>
            </a:r>
          </a:p>
          <a:p>
            <a:r>
              <a:rPr lang="en-US" dirty="0"/>
              <a:t>Dispatch farthest areas first</a:t>
            </a:r>
          </a:p>
          <a:p>
            <a:r>
              <a:rPr lang="en-US" dirty="0"/>
              <a:t>Training and staffing complete the cycle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Frequent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Late or misdelivered materials</a:t>
            </a:r>
          </a:p>
          <a:p>
            <a:r>
              <a:rPr dirty="0"/>
              <a:t>Equipment or power failures</a:t>
            </a:r>
            <a:r>
              <a:rPr lang="en-US" dirty="0"/>
              <a:t> or sabotage</a:t>
            </a:r>
            <a:endParaRPr dirty="0"/>
          </a:p>
          <a:p>
            <a:r>
              <a:rPr dirty="0"/>
              <a:t>Insufficient training or poor communication</a:t>
            </a:r>
          </a:p>
          <a:p>
            <a:r>
              <a:rPr dirty="0"/>
              <a:t>Security gaps and weak chain of custody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Logistics Equals Trust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"Every logistical error becomes a political problem."</a:t>
            </a:r>
          </a:p>
          <a:p>
            <a:r>
              <a:t>Technical issues can quickly turn political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Best Practices: Planning and Structure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Start early, over-prepare, and plan contingencies</a:t>
            </a:r>
          </a:p>
          <a:p>
            <a:r>
              <a:rPr dirty="0"/>
              <a:t>Add material surplus</a:t>
            </a:r>
          </a:p>
          <a:p>
            <a:r>
              <a:rPr dirty="0"/>
              <a:t>Use regional hubs and GPS tracking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Best Practices: People and Coordination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lang="en-US" dirty="0"/>
              <a:t>Transparency and secure chain of custody</a:t>
            </a:r>
          </a:p>
          <a:p>
            <a:r>
              <a:rPr dirty="0"/>
              <a:t>Train-the-trainer model with hybrid training</a:t>
            </a:r>
          </a:p>
          <a:p>
            <a:r>
              <a:rPr lang="en-US" dirty="0"/>
              <a:t>Contingency and Redundancy </a:t>
            </a:r>
          </a:p>
          <a:p>
            <a:r>
              <a:rPr dirty="0"/>
              <a:t>Command &amp; Control Center and Help Desk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Technology-Enabled Elections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Outbound logistics same, reverse faster</a:t>
            </a:r>
          </a:p>
          <a:p>
            <a:r>
              <a:rPr dirty="0"/>
              <a:t>Digital results transmission within minutes</a:t>
            </a:r>
          </a:p>
          <a:p>
            <a:r>
              <a:rPr dirty="0"/>
              <a:t>Real-time tracking and situational awareness</a:t>
            </a:r>
            <a:endParaRPr lang="en-US" dirty="0"/>
          </a:p>
          <a:p>
            <a:r>
              <a:rPr lang="en-US" dirty="0"/>
              <a:t>Data-driven planning and faster learning cycles</a:t>
            </a:r>
          </a:p>
          <a:p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243</Words>
  <Application>Microsoft Macintosh PowerPoint</Application>
  <PresentationFormat>On-screen Show (4:3)</PresentationFormat>
  <Paragraphs>55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The Hidden Backbone of Democracy</vt:lpstr>
      <vt:lpstr>Why Logistics Matter</vt:lpstr>
      <vt:lpstr>Real-World Consequences</vt:lpstr>
      <vt:lpstr>What Is Election Logistics</vt:lpstr>
      <vt:lpstr>Frequent Problems</vt:lpstr>
      <vt:lpstr>Logistics Equals Trust</vt:lpstr>
      <vt:lpstr>Best Practices: Planning and Structure</vt:lpstr>
      <vt:lpstr>Best Practices: People and Coordination</vt:lpstr>
      <vt:lpstr>Technology-Enabled Elections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cp:lastModifiedBy>Paul Babic Vovk</cp:lastModifiedBy>
  <cp:revision>5</cp:revision>
  <dcterms:created xsi:type="dcterms:W3CDTF">2013-01-27T09:14:16Z</dcterms:created>
  <dcterms:modified xsi:type="dcterms:W3CDTF">2025-10-12T06:19:25Z</dcterms:modified>
  <cp:category/>
</cp:coreProperties>
</file>