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4630400" cy="8229600"/>
  <p:notesSz cx="8229600" cy="14630400"/>
  <p:embeddedFontLst>
    <p:embeddedFont>
      <p:font typeface="Tomorrow" panose="020B0604020202020204" charset="0"/>
      <p:regular r:id="rId14"/>
    </p:embeddedFont>
    <p:embeddedFont>
      <p:font typeface="Tomorrow Semi Bold" panose="020B0604020202020204" charset="0"/>
      <p:regular r:id="rId15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984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506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6EF5B1-7113-94AE-B0CE-0FD4FAFC0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433CE3-5347-096F-9823-0C5AC2EBC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A138C8-86C5-70B8-16D9-A5C8B6CB2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F9435F-8D78-1934-E6F4-B510CE3FE6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40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D0D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D1D1B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mailto:andreadevizio@ndvinternational.com" TargetMode="External"/><Relationship Id="rId4" Type="http://schemas.openxmlformats.org/officeDocument/2006/relationships/hyperlink" Target="http://www.ndvinternational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4894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EDEDE8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Voter Identity Reimagined – The Increasing Role of Biometrics in Elections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Andrea De Vizio – NDV International</a:t>
            </a:r>
            <a:endParaRPr lang="en-US" sz="175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8F0F6594-E64C-1657-9564-DC91A0C2BFAD}"/>
              </a:ext>
            </a:extLst>
          </p:cNvPr>
          <p:cNvSpPr txBox="1">
            <a:spLocks/>
          </p:cNvSpPr>
          <p:nvPr/>
        </p:nvSpPr>
        <p:spPr>
          <a:xfrm>
            <a:off x="10381397" y="7808400"/>
            <a:ext cx="4249003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NDV INTERNATIONAL – All rights reserved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150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4613" y="561499"/>
            <a:ext cx="7714774" cy="1276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EDEDE8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Conclusion: Biometrics as a Tool, Not a Panacea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1020842" y="2373749"/>
            <a:ext cx="7408545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Technology alone cannot guarantee electoral integrity—it must be deployed thoughtfully within robust legal, social, and institutional frameworks.</a:t>
            </a:r>
            <a:endParaRPr lang="en-US" sz="1600" dirty="0"/>
          </a:p>
        </p:txBody>
      </p:sp>
      <p:sp>
        <p:nvSpPr>
          <p:cNvPr id="5" name="Shape 2"/>
          <p:cNvSpPr/>
          <p:nvPr/>
        </p:nvSpPr>
        <p:spPr>
          <a:xfrm>
            <a:off x="714613" y="2144078"/>
            <a:ext cx="22860" cy="1112758"/>
          </a:xfrm>
          <a:prstGeom prst="rect">
            <a:avLst/>
          </a:prstGeom>
          <a:solidFill>
            <a:srgbClr val="E1E1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714613" y="3486507"/>
            <a:ext cx="3755231" cy="2475905"/>
          </a:xfrm>
          <a:prstGeom prst="roundRect">
            <a:avLst>
              <a:gd name="adj" fmla="val 1237"/>
            </a:avLst>
          </a:prstGeom>
          <a:solidFill>
            <a:srgbClr val="3C3C3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4"/>
          <p:cNvSpPr/>
          <p:nvPr/>
        </p:nvSpPr>
        <p:spPr>
          <a:xfrm>
            <a:off x="918805" y="3690699"/>
            <a:ext cx="3346847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Context-Specific Implementation</a:t>
            </a:r>
            <a:endParaRPr lang="en-US" sz="2000" dirty="0"/>
          </a:p>
        </p:txBody>
      </p:sp>
      <p:sp>
        <p:nvSpPr>
          <p:cNvPr id="8" name="Text 5"/>
          <p:cNvSpPr/>
          <p:nvPr/>
        </p:nvSpPr>
        <p:spPr>
          <a:xfrm>
            <a:off x="918805" y="4451390"/>
            <a:ext cx="3346847" cy="13068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Biometrics can significantly enhance election integrity but require careful, context-aware deployment strategies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4674037" y="3486507"/>
            <a:ext cx="3755350" cy="2475905"/>
          </a:xfrm>
          <a:prstGeom prst="roundRect">
            <a:avLst>
              <a:gd name="adj" fmla="val 1237"/>
            </a:avLst>
          </a:prstGeom>
          <a:solidFill>
            <a:srgbClr val="3C3C3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0" name="Text 7"/>
          <p:cNvSpPr/>
          <p:nvPr/>
        </p:nvSpPr>
        <p:spPr>
          <a:xfrm>
            <a:off x="4878229" y="3690699"/>
            <a:ext cx="3346966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Multifaceted Considerations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4878229" y="4451390"/>
            <a:ext cx="3346966" cy="9801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Security, legal, and social factors must guide adoption decisions to protect democratic principles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714613" y="6166604"/>
            <a:ext cx="7714774" cy="1503402"/>
          </a:xfrm>
          <a:prstGeom prst="roundRect">
            <a:avLst>
              <a:gd name="adj" fmla="val 2037"/>
            </a:avLst>
          </a:prstGeom>
          <a:solidFill>
            <a:srgbClr val="3C3C3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3" name="Text 10"/>
          <p:cNvSpPr/>
          <p:nvPr/>
        </p:nvSpPr>
        <p:spPr>
          <a:xfrm>
            <a:off x="918805" y="6370796"/>
            <a:ext cx="2770703" cy="319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Continuous Evolution</a:t>
            </a:r>
            <a:endParaRPr lang="en-US" sz="2000" dirty="0"/>
          </a:p>
        </p:txBody>
      </p:sp>
      <p:sp>
        <p:nvSpPr>
          <p:cNvPr id="14" name="Text 11"/>
          <p:cNvSpPr/>
          <p:nvPr/>
        </p:nvSpPr>
        <p:spPr>
          <a:xfrm>
            <a:off x="918805" y="6812399"/>
            <a:ext cx="7306389" cy="653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Ongoing innovation and vigilance will shape the future of trustworthy elections worldwide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94A33-B98C-3031-1274-1A0E05E91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B5FB566F-A556-ABFE-F631-E59CFED18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A0F5A020-C456-2DF8-E76A-892766544B6C}"/>
              </a:ext>
            </a:extLst>
          </p:cNvPr>
          <p:cNvSpPr/>
          <p:nvPr/>
        </p:nvSpPr>
        <p:spPr>
          <a:xfrm>
            <a:off x="6280190" y="2448948"/>
            <a:ext cx="7556421" cy="9685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EDEDE8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Thank you</a:t>
            </a:r>
            <a:endParaRPr lang="en-US" sz="445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A01FC751-0556-D065-FA1B-003FBDF16095}"/>
              </a:ext>
            </a:extLst>
          </p:cNvPr>
          <p:cNvSpPr/>
          <p:nvPr/>
        </p:nvSpPr>
        <p:spPr>
          <a:xfrm>
            <a:off x="6280190" y="341745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Andrea De Vizio – NDV International</a:t>
            </a: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9C0"/>
                </a:solidFill>
                <a:latin typeface="Tomorrow" pitchFamily="34" charset="0"/>
                <a:hlinkClick r:id="rId4"/>
              </a:rPr>
              <a:t>www.ndvinternational.com</a:t>
            </a:r>
            <a:endParaRPr lang="en-US" sz="1750" dirty="0">
              <a:solidFill>
                <a:srgbClr val="C9C9C0"/>
              </a:solidFill>
              <a:latin typeface="Tomorrow" pitchFamily="34" charset="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9C0"/>
                </a:solidFill>
                <a:latin typeface="Tomorrow" pitchFamily="34" charset="0"/>
                <a:hlinkClick r:id="rId5"/>
              </a:rPr>
              <a:t>andreadevizio@ndvinternational.com</a:t>
            </a:r>
            <a:r>
              <a:rPr lang="en-US" sz="1750" dirty="0">
                <a:solidFill>
                  <a:srgbClr val="C9C9C0"/>
                </a:solidFill>
                <a:latin typeface="Tomorrow" pitchFamily="34" charset="0"/>
              </a:rPr>
              <a:t> </a:t>
            </a:r>
          </a:p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F30B558-2BCA-8318-2057-B1752F28C1CC}"/>
              </a:ext>
            </a:extLst>
          </p:cNvPr>
          <p:cNvSpPr txBox="1">
            <a:spLocks/>
          </p:cNvSpPr>
          <p:nvPr/>
        </p:nvSpPr>
        <p:spPr>
          <a:xfrm>
            <a:off x="10381397" y="7808400"/>
            <a:ext cx="4249003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NDV INTERNATIONAL – All rights reserved</a:t>
            </a:r>
          </a:p>
        </p:txBody>
      </p:sp>
      <p:pic>
        <p:nvPicPr>
          <p:cNvPr id="8" name="Picture 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C1F3BFB5-734A-1B7E-0944-9BCDB3C72B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190" y="4797341"/>
            <a:ext cx="1204064" cy="1188823"/>
          </a:xfrm>
          <a:prstGeom prst="rect">
            <a:avLst/>
          </a:prstGeom>
        </p:spPr>
      </p:pic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2E057189-76A9-BC0D-AB19-B9239AC90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11" name="Picture 10" descr="A yellow circle with red check marks and blue text&#10;&#10;AI-generated content may be incorrect.">
            <a:extLst>
              <a:ext uri="{FF2B5EF4-FFF2-40B4-BE49-F238E27FC236}">
                <a16:creationId xmlns:a16="http://schemas.microsoft.com/office/drawing/2014/main" id="{C5851727-4945-3CF0-15D1-767949CEA3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177079" cy="117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531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7745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3658" y="3023592"/>
            <a:ext cx="9651325" cy="6193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EDEDE8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The Promise of Biometrics in Elections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93658" y="3940135"/>
            <a:ext cx="13243084" cy="634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Biometric technology has emerged as a powerful tool to modernise electoral systems globally, offering unprecedented accuracy in voter identification and registration processes.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693658" y="4797385"/>
            <a:ext cx="4282202" cy="2886075"/>
          </a:xfrm>
          <a:prstGeom prst="roundRect">
            <a:avLst>
              <a:gd name="adj" fmla="val 1030"/>
            </a:avLst>
          </a:prstGeom>
          <a:solidFill>
            <a:srgbClr val="3C3C3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891778" y="4995505"/>
            <a:ext cx="594479" cy="594479"/>
          </a:xfrm>
          <a:prstGeom prst="roundRect">
            <a:avLst>
              <a:gd name="adj" fmla="val 15379998"/>
            </a:avLst>
          </a:prstGeom>
          <a:solidFill>
            <a:srgbClr val="E1E1D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251" y="5125522"/>
            <a:ext cx="267533" cy="334447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891778" y="5788104"/>
            <a:ext cx="2477453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Global Adoption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891778" y="6216610"/>
            <a:ext cx="3885962" cy="1268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Over 50 countries have adopted biometric voter registration to improve accuracy and prevent fraud (International IDEA, 2017)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5173980" y="4797385"/>
            <a:ext cx="4282321" cy="2886075"/>
          </a:xfrm>
          <a:prstGeom prst="roundRect">
            <a:avLst>
              <a:gd name="adj" fmla="val 1030"/>
            </a:avLst>
          </a:prstGeom>
          <a:solidFill>
            <a:srgbClr val="3C3C3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Shape 7"/>
          <p:cNvSpPr/>
          <p:nvPr/>
        </p:nvSpPr>
        <p:spPr>
          <a:xfrm>
            <a:off x="5372100" y="4995505"/>
            <a:ext cx="594479" cy="594479"/>
          </a:xfrm>
          <a:prstGeom prst="roundRect">
            <a:avLst>
              <a:gd name="adj" fmla="val 15379998"/>
            </a:avLst>
          </a:prstGeom>
          <a:solidFill>
            <a:srgbClr val="E1E1D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573" y="5125522"/>
            <a:ext cx="267533" cy="334447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372100" y="5788104"/>
            <a:ext cx="2477453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Core Promise</a:t>
            </a:r>
            <a:endParaRPr lang="en-US" sz="1950" dirty="0"/>
          </a:p>
        </p:txBody>
      </p:sp>
      <p:sp>
        <p:nvSpPr>
          <p:cNvPr id="14" name="Text 9"/>
          <p:cNvSpPr/>
          <p:nvPr/>
        </p:nvSpPr>
        <p:spPr>
          <a:xfrm>
            <a:off x="5372100" y="6216610"/>
            <a:ext cx="3886081" cy="951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Ensures one person, one vote by de-duplicating voter lists and verifying identities at polling stations</a:t>
            </a:r>
            <a:endParaRPr lang="en-US" sz="1550" dirty="0"/>
          </a:p>
        </p:txBody>
      </p:sp>
      <p:sp>
        <p:nvSpPr>
          <p:cNvPr id="15" name="Shape 10"/>
          <p:cNvSpPr/>
          <p:nvPr/>
        </p:nvSpPr>
        <p:spPr>
          <a:xfrm>
            <a:off x="9654421" y="4797385"/>
            <a:ext cx="4282321" cy="2886075"/>
          </a:xfrm>
          <a:prstGeom prst="roundRect">
            <a:avLst>
              <a:gd name="adj" fmla="val 1030"/>
            </a:avLst>
          </a:prstGeom>
          <a:solidFill>
            <a:srgbClr val="3C3C3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Shape 11"/>
          <p:cNvSpPr/>
          <p:nvPr/>
        </p:nvSpPr>
        <p:spPr>
          <a:xfrm>
            <a:off x="9852541" y="4995505"/>
            <a:ext cx="594479" cy="594479"/>
          </a:xfrm>
          <a:prstGeom prst="roundRect">
            <a:avLst>
              <a:gd name="adj" fmla="val 15379998"/>
            </a:avLst>
          </a:prstGeom>
          <a:solidFill>
            <a:srgbClr val="E1E1DF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6014" y="5125522"/>
            <a:ext cx="267533" cy="334447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852541" y="5788104"/>
            <a:ext cx="2477453" cy="309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Common Methods</a:t>
            </a:r>
            <a:endParaRPr lang="en-US" sz="1950" dirty="0"/>
          </a:p>
        </p:txBody>
      </p:sp>
      <p:sp>
        <p:nvSpPr>
          <p:cNvPr id="19" name="Text 13"/>
          <p:cNvSpPr/>
          <p:nvPr/>
        </p:nvSpPr>
        <p:spPr>
          <a:xfrm>
            <a:off x="9852541" y="6216610"/>
            <a:ext cx="3886081" cy="951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Fingerprints, facial recognition, and iris scans are the primary biometric technologies deployed</a:t>
            </a:r>
            <a:endParaRPr lang="en-US" sz="1550" dirty="0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05DCF039-8208-B8DE-1DC8-E96F2CD5AE11}"/>
              </a:ext>
            </a:extLst>
          </p:cNvPr>
          <p:cNvSpPr txBox="1">
            <a:spLocks/>
          </p:cNvSpPr>
          <p:nvPr/>
        </p:nvSpPr>
        <p:spPr>
          <a:xfrm>
            <a:off x="10381397" y="7808400"/>
            <a:ext cx="4249003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NDV INTERNATIONAL – All rights reserved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06954" y="628769"/>
            <a:ext cx="7902893" cy="1108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450" dirty="0">
                <a:solidFill>
                  <a:srgbClr val="EDEDE8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The Need of Biometric Voter Roll</a:t>
            </a:r>
            <a:endParaRPr lang="en-US" sz="3450" dirty="0"/>
          </a:p>
        </p:txBody>
      </p:sp>
      <p:sp>
        <p:nvSpPr>
          <p:cNvPr id="4" name="Text 1"/>
          <p:cNvSpPr/>
          <p:nvPr/>
        </p:nvSpPr>
        <p:spPr>
          <a:xfrm>
            <a:off x="6106954" y="2162770"/>
            <a:ext cx="4568666" cy="11344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3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Several Countries introduced biometric registration and Authentication to combat systemic issues of multiple registrations and voter impersonation. 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7085767" y="3241715"/>
            <a:ext cx="2610922" cy="277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Duplicate Registrations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6016823" y="3732810"/>
            <a:ext cx="4568666" cy="567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3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Removed from the electoral roll through biometric verification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7201853" y="4874071"/>
            <a:ext cx="2378869" cy="277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50"/>
              </a:lnSpc>
              <a:buNone/>
            </a:pPr>
            <a:r>
              <a:rPr lang="en-US" sz="17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Different ways</a:t>
            </a:r>
            <a:endParaRPr lang="en-US" sz="1700" dirty="0"/>
          </a:p>
        </p:txBody>
      </p:sp>
      <p:sp>
        <p:nvSpPr>
          <p:cNvPr id="10" name="Text 7"/>
          <p:cNvSpPr/>
          <p:nvPr/>
        </p:nvSpPr>
        <p:spPr>
          <a:xfrm>
            <a:off x="6205808" y="5367227"/>
            <a:ext cx="4568666" cy="2836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200"/>
              </a:lnSpc>
              <a:buNone/>
            </a:pPr>
            <a:r>
              <a:rPr lang="en-US" sz="13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Full rollout of biometric voter registration system or </a:t>
            </a:r>
          </a:p>
          <a:p>
            <a:pPr marL="0" indent="0" algn="ctr">
              <a:lnSpc>
                <a:spcPts val="2200"/>
              </a:lnSpc>
              <a:buNone/>
            </a:pPr>
            <a:r>
              <a:rPr lang="en-US" sz="13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end-to-end Solution with e-voting</a:t>
            </a:r>
            <a:endParaRPr lang="en-US" sz="1350" dirty="0"/>
          </a:p>
        </p:txBody>
      </p:sp>
      <p:sp>
        <p:nvSpPr>
          <p:cNvPr id="11" name="Text 8"/>
          <p:cNvSpPr/>
          <p:nvPr/>
        </p:nvSpPr>
        <p:spPr>
          <a:xfrm>
            <a:off x="11115913" y="2180511"/>
            <a:ext cx="2216587" cy="277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dirty="0">
                <a:solidFill>
                  <a:srgbClr val="EDEDE8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Key Challenges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11115913" y="2634853"/>
            <a:ext cx="2901553" cy="567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Technical glitches during registration periods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11115913" y="3264098"/>
            <a:ext cx="2901553" cy="850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Voter exclusion concerns affecting marginalised communities</a:t>
            </a:r>
            <a:endParaRPr lang="en-US" sz="1350" dirty="0"/>
          </a:p>
        </p:txBody>
      </p:sp>
      <p:sp>
        <p:nvSpPr>
          <p:cNvPr id="14" name="Text 11"/>
          <p:cNvSpPr/>
          <p:nvPr/>
        </p:nvSpPr>
        <p:spPr>
          <a:xfrm>
            <a:off x="11115913" y="4176951"/>
            <a:ext cx="2901553" cy="567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Ongoing privacy debates about data storage</a:t>
            </a:r>
            <a:endParaRPr lang="en-US" sz="1350" dirty="0"/>
          </a:p>
        </p:txBody>
      </p:sp>
      <p:sp>
        <p:nvSpPr>
          <p:cNvPr id="15" name="Text 12"/>
          <p:cNvSpPr/>
          <p:nvPr/>
        </p:nvSpPr>
        <p:spPr>
          <a:xfrm>
            <a:off x="11115913" y="4806196"/>
            <a:ext cx="2901553" cy="5672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Infrastructure limitations in rural areas</a:t>
            </a:r>
            <a:endParaRPr lang="en-US" sz="1350" dirty="0"/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D03D59BA-32E7-1D41-655D-9A7D864CD9FA}"/>
              </a:ext>
            </a:extLst>
          </p:cNvPr>
          <p:cNvSpPr txBox="1">
            <a:spLocks/>
          </p:cNvSpPr>
          <p:nvPr/>
        </p:nvSpPr>
        <p:spPr>
          <a:xfrm>
            <a:off x="10381397" y="7819551"/>
            <a:ext cx="4249003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NDV INTERNATIONAL – All rights reserved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83856" y="1013698"/>
            <a:ext cx="7949089" cy="1067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EDEDE8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Security Realities: Strengths and Risks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083856" y="2336721"/>
            <a:ext cx="7949089" cy="5462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Whilst biometric systems offer enhanced security, they introduce new risks that must be carefully managed to protect both electoral integrity and individual rights.</a:t>
            </a: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6083856" y="3075027"/>
            <a:ext cx="3889177" cy="1848564"/>
          </a:xfrm>
          <a:prstGeom prst="roundRect">
            <a:avLst>
              <a:gd name="adj" fmla="val 5936"/>
            </a:avLst>
          </a:prstGeom>
          <a:solidFill>
            <a:srgbClr val="1D1D1B"/>
          </a:solidFill>
          <a:ln w="22860">
            <a:solidFill>
              <a:srgbClr val="555553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6060996" y="3075027"/>
            <a:ext cx="91440" cy="1848564"/>
          </a:xfrm>
          <a:prstGeom prst="roundRect">
            <a:avLst>
              <a:gd name="adj" fmla="val 28006"/>
            </a:avLst>
          </a:prstGeom>
          <a:solidFill>
            <a:srgbClr val="E1E1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4"/>
          <p:cNvSpPr/>
          <p:nvPr/>
        </p:nvSpPr>
        <p:spPr>
          <a:xfrm>
            <a:off x="6345912" y="3268504"/>
            <a:ext cx="2773918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Impersonation Reduction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345912" y="3637598"/>
            <a:ext cx="3433643" cy="1092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Biometrics significantly reduce voter impersonation, but system failures can inadvertently disenfranchise legitimate voters through false rejections</a:t>
            </a:r>
            <a:endParaRPr lang="en-US" sz="1300" dirty="0"/>
          </a:p>
        </p:txBody>
      </p:sp>
      <p:sp>
        <p:nvSpPr>
          <p:cNvPr id="9" name="Shape 6"/>
          <p:cNvSpPr/>
          <p:nvPr/>
        </p:nvSpPr>
        <p:spPr>
          <a:xfrm>
            <a:off x="10143649" y="3075027"/>
            <a:ext cx="3889296" cy="1848564"/>
          </a:xfrm>
          <a:prstGeom prst="roundRect">
            <a:avLst>
              <a:gd name="adj" fmla="val 5936"/>
            </a:avLst>
          </a:prstGeom>
          <a:solidFill>
            <a:srgbClr val="1D1D1B"/>
          </a:solidFill>
          <a:ln w="22860">
            <a:solidFill>
              <a:srgbClr val="555553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Shape 7"/>
          <p:cNvSpPr/>
          <p:nvPr/>
        </p:nvSpPr>
        <p:spPr>
          <a:xfrm>
            <a:off x="10120789" y="3075027"/>
            <a:ext cx="91440" cy="1848564"/>
          </a:xfrm>
          <a:prstGeom prst="roundRect">
            <a:avLst>
              <a:gd name="adj" fmla="val 28006"/>
            </a:avLst>
          </a:prstGeom>
          <a:solidFill>
            <a:srgbClr val="E1E1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10405705" y="3268504"/>
            <a:ext cx="2911793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Data Protection Imperative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10405705" y="3637598"/>
            <a:ext cx="3433762" cy="819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Biometric data breaches risk permanent identity theft and catastrophic loss of public trust in electoral systems</a:t>
            </a:r>
            <a:endParaRPr lang="en-US" sz="1300" dirty="0"/>
          </a:p>
        </p:txBody>
      </p:sp>
      <p:sp>
        <p:nvSpPr>
          <p:cNvPr id="13" name="Shape 10"/>
          <p:cNvSpPr/>
          <p:nvPr/>
        </p:nvSpPr>
        <p:spPr>
          <a:xfrm>
            <a:off x="6083856" y="5094208"/>
            <a:ext cx="3889177" cy="2121694"/>
          </a:xfrm>
          <a:prstGeom prst="roundRect">
            <a:avLst>
              <a:gd name="adj" fmla="val 5172"/>
            </a:avLst>
          </a:prstGeom>
          <a:solidFill>
            <a:srgbClr val="1D1D1B"/>
          </a:solidFill>
          <a:ln w="22860">
            <a:solidFill>
              <a:srgbClr val="555553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4" name="Shape 11"/>
          <p:cNvSpPr/>
          <p:nvPr/>
        </p:nvSpPr>
        <p:spPr>
          <a:xfrm>
            <a:off x="6060996" y="5094208"/>
            <a:ext cx="91440" cy="2121694"/>
          </a:xfrm>
          <a:prstGeom prst="roundRect">
            <a:avLst>
              <a:gd name="adj" fmla="val 28006"/>
            </a:avLst>
          </a:prstGeom>
          <a:solidFill>
            <a:srgbClr val="E1E1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5" name="Text 12"/>
          <p:cNvSpPr/>
          <p:nvPr/>
        </p:nvSpPr>
        <p:spPr>
          <a:xfrm>
            <a:off x="6345912" y="5287685"/>
            <a:ext cx="3109793" cy="2667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5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Real-World Risk Assessment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6345912" y="5656778"/>
            <a:ext cx="3433643" cy="13656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3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Some of critical risks include: cyberattacks, privacy vulnerabilities, and substantial implementation  issues to be evaluated in each Country </a:t>
            </a:r>
            <a:endParaRPr lang="en-US" sz="1300" dirty="0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1F88DE8A-5124-8309-8A24-A49A112B67B3}"/>
              </a:ext>
            </a:extLst>
          </p:cNvPr>
          <p:cNvSpPr txBox="1">
            <a:spLocks/>
          </p:cNvSpPr>
          <p:nvPr/>
        </p:nvSpPr>
        <p:spPr>
          <a:xfrm>
            <a:off x="10381397" y="7808400"/>
            <a:ext cx="4249003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NDV INTERNATIONAL – All rights reserved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5914" y="708184"/>
            <a:ext cx="7852172" cy="1153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>
                <a:solidFill>
                  <a:srgbClr val="EDEDE8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Blockchain and Biometrics: The Next Frontier?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45914" y="2138243"/>
            <a:ext cx="7852172" cy="885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Looking at the future, there is a groundbreaking integration of biometrics with blockchain technology, offering a new paradigm for secure voter authentication and tamper-proof vote recording.</a:t>
            </a:r>
            <a:endParaRPr lang="en-US" sz="1450" dirty="0"/>
          </a:p>
        </p:txBody>
      </p:sp>
      <p:sp>
        <p:nvSpPr>
          <p:cNvPr id="5" name="Text 2"/>
          <p:cNvSpPr/>
          <p:nvPr/>
        </p:nvSpPr>
        <p:spPr>
          <a:xfrm>
            <a:off x="645914" y="3231594"/>
            <a:ext cx="184547" cy="23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C9C9C0"/>
                </a:solidFill>
                <a:latin typeface="Tomorrow Light" pitchFamily="34" charset="0"/>
                <a:ea typeface="Tomorrow Light" pitchFamily="34" charset="-122"/>
                <a:cs typeface="Tomorrow Light" pitchFamily="34" charset="-120"/>
              </a:rPr>
              <a:t>01</a:t>
            </a:r>
            <a:endParaRPr lang="en-US" sz="1450" dirty="0"/>
          </a:p>
        </p:txBody>
      </p:sp>
      <p:sp>
        <p:nvSpPr>
          <p:cNvPr id="6" name="Shape 3"/>
          <p:cNvSpPr/>
          <p:nvPr/>
        </p:nvSpPr>
        <p:spPr>
          <a:xfrm>
            <a:off x="645914" y="3522345"/>
            <a:ext cx="3833812" cy="22860"/>
          </a:xfrm>
          <a:prstGeom prst="rect">
            <a:avLst/>
          </a:prstGeom>
          <a:solidFill>
            <a:srgbClr val="E1E1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7" name="Text 4"/>
          <p:cNvSpPr/>
          <p:nvPr/>
        </p:nvSpPr>
        <p:spPr>
          <a:xfrm>
            <a:off x="645914" y="3660338"/>
            <a:ext cx="2306955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Transparency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645914" y="4059436"/>
            <a:ext cx="3833812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Every transaction visible and auditable by authorised parties</a:t>
            </a:r>
            <a:endParaRPr lang="en-US" sz="1450" dirty="0"/>
          </a:p>
        </p:txBody>
      </p:sp>
      <p:sp>
        <p:nvSpPr>
          <p:cNvPr id="9" name="Text 6"/>
          <p:cNvSpPr/>
          <p:nvPr/>
        </p:nvSpPr>
        <p:spPr>
          <a:xfrm>
            <a:off x="4664273" y="3231594"/>
            <a:ext cx="184547" cy="23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C9C9C0"/>
                </a:solidFill>
                <a:latin typeface="Tomorrow Light" pitchFamily="34" charset="0"/>
                <a:ea typeface="Tomorrow Light" pitchFamily="34" charset="-122"/>
                <a:cs typeface="Tomorrow Light" pitchFamily="34" charset="-120"/>
              </a:rPr>
              <a:t>02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4664273" y="3522345"/>
            <a:ext cx="3833812" cy="22860"/>
          </a:xfrm>
          <a:prstGeom prst="rect">
            <a:avLst/>
          </a:prstGeom>
          <a:solidFill>
            <a:srgbClr val="E1E1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Text 8"/>
          <p:cNvSpPr/>
          <p:nvPr/>
        </p:nvSpPr>
        <p:spPr>
          <a:xfrm>
            <a:off x="4664273" y="3660338"/>
            <a:ext cx="2306955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Tamper-Resistance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4664273" y="4059436"/>
            <a:ext cx="3833812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Cryptographic security makes vote manipulation virtually impossible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645914" y="4972883"/>
            <a:ext cx="184547" cy="2306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C9C9C0"/>
                </a:solidFill>
                <a:latin typeface="Tomorrow Light" pitchFamily="34" charset="0"/>
                <a:ea typeface="Tomorrow Light" pitchFamily="34" charset="-122"/>
                <a:cs typeface="Tomorrow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4" name="Shape 11"/>
          <p:cNvSpPr/>
          <p:nvPr/>
        </p:nvSpPr>
        <p:spPr>
          <a:xfrm>
            <a:off x="645914" y="5263634"/>
            <a:ext cx="7852172" cy="22860"/>
          </a:xfrm>
          <a:prstGeom prst="rect">
            <a:avLst/>
          </a:prstGeom>
          <a:solidFill>
            <a:srgbClr val="E1E1DF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5" name="Text 12"/>
          <p:cNvSpPr/>
          <p:nvPr/>
        </p:nvSpPr>
        <p:spPr>
          <a:xfrm>
            <a:off x="645914" y="5401628"/>
            <a:ext cx="2306955" cy="288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Decentralisation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645914" y="5800725"/>
            <a:ext cx="785217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Distributed verification eliminates single points of failure</a:t>
            </a:r>
            <a:endParaRPr lang="en-US" sz="1450" dirty="0"/>
          </a:p>
        </p:txBody>
      </p:sp>
      <p:sp>
        <p:nvSpPr>
          <p:cNvPr id="17" name="Shape 14"/>
          <p:cNvSpPr/>
          <p:nvPr/>
        </p:nvSpPr>
        <p:spPr>
          <a:xfrm>
            <a:off x="645914" y="6441877"/>
            <a:ext cx="7852172" cy="1079540"/>
          </a:xfrm>
          <a:prstGeom prst="roundRect">
            <a:avLst>
              <a:gd name="adj" fmla="val 2564"/>
            </a:avLst>
          </a:prstGeom>
          <a:solidFill>
            <a:srgbClr val="272725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61" y="6724293"/>
            <a:ext cx="230624" cy="184547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1245632" y="6672501"/>
            <a:ext cx="7067907" cy="590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FFFFFF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Remaining Challenges:</a:t>
            </a:r>
            <a:r>
              <a:rPr lang="en-US" sz="1450" dirty="0">
                <a:solidFill>
                  <a:srgbClr val="FFFFFF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 Infrastructure demands, building public trust, and establishing comprehensive regulatory frameworks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094786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EDEDE8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Feasibility and Implementation Challenges Worldwide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4192786"/>
            <a:ext cx="32936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Legal Framework Gaps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4683204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Legal frameworks often lag behind technology adoption, requiring constitutional amendments and these may cause delays in </a:t>
            </a:r>
            <a:r>
              <a:rPr lang="en-US" sz="1750" dirty="0" err="1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implemetation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235893" y="4192786"/>
            <a:ext cx="325195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Infrastructure Barriers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35893" y="4683204"/>
            <a:ext cx="415861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Infrastructure gaps in rural and remote areas severely limit biometric deployment capabilities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677995" y="4192786"/>
            <a:ext cx="327755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Training &amp; Timeline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677995" y="4683204"/>
            <a:ext cx="415861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Training election officials and educating voters are essential prerequisites for successful implementation</a:t>
            </a:r>
            <a:endParaRPr lang="en-US" sz="1750" dirty="0"/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7F7DFCBA-C3BE-F666-3422-0830DCA65E00}"/>
              </a:ext>
            </a:extLst>
          </p:cNvPr>
          <p:cNvSpPr txBox="1">
            <a:spLocks/>
          </p:cNvSpPr>
          <p:nvPr/>
        </p:nvSpPr>
        <p:spPr>
          <a:xfrm>
            <a:off x="10381397" y="7808400"/>
            <a:ext cx="4249003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NDV INTERNATIONAL – All rights reserved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91039" y="544711"/>
            <a:ext cx="7761923" cy="12339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850" dirty="0">
                <a:solidFill>
                  <a:srgbClr val="EDEDE8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Lessons Learned: Avoiding Pitfalls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91039" y="2074783"/>
            <a:ext cx="7761923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Global experience with biometric systems has revealed critical success factors that separate effective implementations from failures.</a:t>
            </a:r>
            <a:endParaRPr lang="en-US" sz="1550" dirty="0"/>
          </a:p>
        </p:txBody>
      </p:sp>
      <p:sp>
        <p:nvSpPr>
          <p:cNvPr id="5" name="Shape 2"/>
          <p:cNvSpPr/>
          <p:nvPr/>
        </p:nvSpPr>
        <p:spPr>
          <a:xfrm>
            <a:off x="888444" y="3224927"/>
            <a:ext cx="197406" cy="1157526"/>
          </a:xfrm>
          <a:prstGeom prst="roundRect">
            <a:avLst>
              <a:gd name="adj" fmla="val 15005"/>
            </a:avLst>
          </a:prstGeom>
          <a:solidFill>
            <a:srgbClr val="3C3C3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6" name="Shape 3"/>
          <p:cNvSpPr/>
          <p:nvPr/>
        </p:nvSpPr>
        <p:spPr>
          <a:xfrm>
            <a:off x="691039" y="3095387"/>
            <a:ext cx="592336" cy="592336"/>
          </a:xfrm>
          <a:prstGeom prst="roundRect">
            <a:avLst>
              <a:gd name="adj" fmla="val 77186"/>
            </a:avLst>
          </a:prstGeom>
          <a:solidFill>
            <a:srgbClr val="3C3C3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52" y="3206472"/>
            <a:ext cx="296108" cy="37016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480780" y="3126224"/>
            <a:ext cx="3170634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Manual Fallback Systems</a:t>
            </a:r>
            <a:endParaRPr lang="en-US" sz="1900" dirty="0"/>
          </a:p>
        </p:txBody>
      </p:sp>
      <p:sp>
        <p:nvSpPr>
          <p:cNvPr id="9" name="Text 5"/>
          <p:cNvSpPr/>
          <p:nvPr/>
        </p:nvSpPr>
        <p:spPr>
          <a:xfrm>
            <a:off x="1480780" y="3553182"/>
            <a:ext cx="6972181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Always maintain manual fallback procedures to prevent disenfranchisement when biometric systems fail or malfunction</a:t>
            </a:r>
            <a:endParaRPr lang="en-US" sz="1550" dirty="0"/>
          </a:p>
        </p:txBody>
      </p:sp>
      <p:sp>
        <p:nvSpPr>
          <p:cNvPr id="10" name="Shape 6"/>
          <p:cNvSpPr/>
          <p:nvPr/>
        </p:nvSpPr>
        <p:spPr>
          <a:xfrm>
            <a:off x="1184553" y="4876086"/>
            <a:ext cx="197406" cy="1157526"/>
          </a:xfrm>
          <a:prstGeom prst="roundRect">
            <a:avLst>
              <a:gd name="adj" fmla="val 15005"/>
            </a:avLst>
          </a:prstGeom>
          <a:solidFill>
            <a:srgbClr val="3C3C3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1" name="Shape 7"/>
          <p:cNvSpPr/>
          <p:nvPr/>
        </p:nvSpPr>
        <p:spPr>
          <a:xfrm>
            <a:off x="987147" y="4746546"/>
            <a:ext cx="592336" cy="592336"/>
          </a:xfrm>
          <a:prstGeom prst="roundRect">
            <a:avLst>
              <a:gd name="adj" fmla="val 77186"/>
            </a:avLst>
          </a:prstGeom>
          <a:solidFill>
            <a:srgbClr val="3C3C3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261" y="4857631"/>
            <a:ext cx="296108" cy="370165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776889" y="4777383"/>
            <a:ext cx="3055144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Privacy Safeguards First</a:t>
            </a:r>
            <a:endParaRPr lang="en-US" sz="1900" dirty="0"/>
          </a:p>
        </p:txBody>
      </p:sp>
      <p:sp>
        <p:nvSpPr>
          <p:cNvPr id="14" name="Text 9"/>
          <p:cNvSpPr/>
          <p:nvPr/>
        </p:nvSpPr>
        <p:spPr>
          <a:xfrm>
            <a:off x="1776889" y="5204341"/>
            <a:ext cx="6676073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Ensure robust data privacy laws and operational safeguards are in place before any rollout begins</a:t>
            </a:r>
            <a:endParaRPr lang="en-US" sz="1550" dirty="0"/>
          </a:p>
        </p:txBody>
      </p:sp>
      <p:sp>
        <p:nvSpPr>
          <p:cNvPr id="15" name="Shape 10"/>
          <p:cNvSpPr/>
          <p:nvPr/>
        </p:nvSpPr>
        <p:spPr>
          <a:xfrm>
            <a:off x="1480780" y="6527244"/>
            <a:ext cx="197406" cy="1157526"/>
          </a:xfrm>
          <a:prstGeom prst="roundRect">
            <a:avLst>
              <a:gd name="adj" fmla="val 15005"/>
            </a:avLst>
          </a:prstGeom>
          <a:solidFill>
            <a:srgbClr val="3C3C3A"/>
          </a:solidFill>
          <a:ln/>
        </p:spPr>
        <p:txBody>
          <a:bodyPr/>
          <a:lstStyle/>
          <a:p>
            <a:endParaRPr lang="it-IT"/>
          </a:p>
        </p:txBody>
      </p:sp>
      <p:sp>
        <p:nvSpPr>
          <p:cNvPr id="16" name="Shape 11"/>
          <p:cNvSpPr/>
          <p:nvPr/>
        </p:nvSpPr>
        <p:spPr>
          <a:xfrm>
            <a:off x="1283375" y="6397704"/>
            <a:ext cx="592336" cy="592336"/>
          </a:xfrm>
          <a:prstGeom prst="roundRect">
            <a:avLst>
              <a:gd name="adj" fmla="val 77186"/>
            </a:avLst>
          </a:prstGeom>
          <a:solidFill>
            <a:srgbClr val="3C3C3A"/>
          </a:solidFill>
          <a:ln/>
        </p:spPr>
        <p:txBody>
          <a:bodyPr/>
          <a:lstStyle/>
          <a:p>
            <a:endParaRPr lang="it-IT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1488" y="6508790"/>
            <a:ext cx="296108" cy="370165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073116" y="6428542"/>
            <a:ext cx="3027997" cy="3084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Phased Implementation</a:t>
            </a:r>
            <a:endParaRPr lang="en-US" sz="1900" dirty="0"/>
          </a:p>
        </p:txBody>
      </p:sp>
      <p:sp>
        <p:nvSpPr>
          <p:cNvPr id="19" name="Text 13"/>
          <p:cNvSpPr/>
          <p:nvPr/>
        </p:nvSpPr>
        <p:spPr>
          <a:xfrm>
            <a:off x="2073116" y="6855500"/>
            <a:ext cx="6379845" cy="6319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55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Pilot projects and gradual deployment reduce risks and build public confidence through demonstrated success</a:t>
            </a:r>
            <a:endParaRPr lang="en-US" sz="1550" dirty="0"/>
          </a:p>
        </p:txBody>
      </p:sp>
      <p:pic>
        <p:nvPicPr>
          <p:cNvPr id="20" name="Image 0" descr="preencoded.png">
            <a:extLst>
              <a:ext uri="{FF2B5EF4-FFF2-40B4-BE49-F238E27FC236}">
                <a16:creationId xmlns:a16="http://schemas.microsoft.com/office/drawing/2014/main" id="{ADEE0E12-5E5C-347C-17E5-EAB04064F3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9483" y="494586"/>
            <a:ext cx="7284601" cy="562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EDEDE8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The Debate: Privacy vs. Security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83" y="1528643"/>
            <a:ext cx="6466403" cy="64664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42133" y="1506141"/>
            <a:ext cx="4262318" cy="337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EDEDE8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Balancing Competing Interests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7542133" y="2023110"/>
            <a:ext cx="6466403" cy="575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The tension between electoral security and individual privacy rights remains one of the most contentious aspects of biometric adoption.</a:t>
            </a:r>
            <a:endParaRPr lang="en-US" sz="1400" dirty="0"/>
          </a:p>
        </p:txBody>
      </p:sp>
      <p:sp>
        <p:nvSpPr>
          <p:cNvPr id="6" name="Shape 3"/>
          <p:cNvSpPr/>
          <p:nvPr/>
        </p:nvSpPr>
        <p:spPr>
          <a:xfrm>
            <a:off x="7542133" y="2800945"/>
            <a:ext cx="6466403" cy="1441609"/>
          </a:xfrm>
          <a:prstGeom prst="roundRect">
            <a:avLst>
              <a:gd name="adj" fmla="val 1871"/>
            </a:avLst>
          </a:prstGeom>
          <a:solidFill>
            <a:srgbClr val="1D1D1B"/>
          </a:solidFill>
          <a:ln w="22860">
            <a:solidFill>
              <a:srgbClr val="555553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7" name="Text 4"/>
          <p:cNvSpPr/>
          <p:nvPr/>
        </p:nvSpPr>
        <p:spPr>
          <a:xfrm>
            <a:off x="7744777" y="3003590"/>
            <a:ext cx="2248138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Cultural Resistance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7744777" y="3464362"/>
            <a:ext cx="6061115" cy="575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Some voters resist biometric data collection due to cultural beliefs or privacy concerns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7542133" y="4422338"/>
            <a:ext cx="6466403" cy="1441609"/>
          </a:xfrm>
          <a:prstGeom prst="roundRect">
            <a:avLst>
              <a:gd name="adj" fmla="val 1871"/>
            </a:avLst>
          </a:prstGeom>
          <a:solidFill>
            <a:srgbClr val="1D1D1B"/>
          </a:solidFill>
          <a:ln w="22860">
            <a:solidFill>
              <a:srgbClr val="555553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0" name="Text 7"/>
          <p:cNvSpPr/>
          <p:nvPr/>
        </p:nvSpPr>
        <p:spPr>
          <a:xfrm>
            <a:off x="7744777" y="4624983"/>
            <a:ext cx="2659737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Transparency Essential</a:t>
            </a:r>
            <a:endParaRPr lang="en-US" sz="1750" dirty="0"/>
          </a:p>
        </p:txBody>
      </p:sp>
      <p:sp>
        <p:nvSpPr>
          <p:cNvPr id="11" name="Text 8"/>
          <p:cNvSpPr/>
          <p:nvPr/>
        </p:nvSpPr>
        <p:spPr>
          <a:xfrm>
            <a:off x="7744777" y="5085755"/>
            <a:ext cx="6061115" cy="575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Clear communication about data use and strict access controls are vital to gain public acceptance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7542133" y="6043732"/>
            <a:ext cx="6466403" cy="1441609"/>
          </a:xfrm>
          <a:prstGeom prst="roundRect">
            <a:avLst>
              <a:gd name="adj" fmla="val 1871"/>
            </a:avLst>
          </a:prstGeom>
          <a:solidFill>
            <a:srgbClr val="1D1D1B"/>
          </a:solidFill>
          <a:ln w="22860">
            <a:solidFill>
              <a:srgbClr val="555553"/>
            </a:solidFill>
            <a:prstDash val="solid"/>
          </a:ln>
        </p:spPr>
        <p:txBody>
          <a:bodyPr/>
          <a:lstStyle/>
          <a:p>
            <a:endParaRPr lang="it-IT"/>
          </a:p>
        </p:txBody>
      </p:sp>
      <p:sp>
        <p:nvSpPr>
          <p:cNvPr id="13" name="Text 10"/>
          <p:cNvSpPr/>
          <p:nvPr/>
        </p:nvSpPr>
        <p:spPr>
          <a:xfrm>
            <a:off x="7744777" y="6246376"/>
            <a:ext cx="2248138" cy="280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Global Challenge</a:t>
            </a:r>
            <a:endParaRPr lang="en-US" sz="1750" dirty="0"/>
          </a:p>
        </p:txBody>
      </p:sp>
      <p:sp>
        <p:nvSpPr>
          <p:cNvPr id="14" name="Text 11"/>
          <p:cNvSpPr/>
          <p:nvPr/>
        </p:nvSpPr>
        <p:spPr>
          <a:xfrm>
            <a:off x="7744777" y="6707148"/>
            <a:ext cx="6061115" cy="575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Balancing voter rights with election integrity remains an ongoing challenge worldwide</a:t>
            </a:r>
            <a:endParaRPr lang="en-US" sz="1400" dirty="0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D75F1E4D-E89E-203E-90CD-3A360FB06152}"/>
              </a:ext>
            </a:extLst>
          </p:cNvPr>
          <p:cNvSpPr txBox="1">
            <a:spLocks/>
          </p:cNvSpPr>
          <p:nvPr/>
        </p:nvSpPr>
        <p:spPr>
          <a:xfrm>
            <a:off x="10381397" y="7819551"/>
            <a:ext cx="4249003" cy="42120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NDV INTERNATIONAL – All rights reserved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3184" y="633889"/>
            <a:ext cx="7717631" cy="12734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EDEDE8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Looking Ahead: The Future of Biometrics in Elections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84" y="2213015"/>
            <a:ext cx="1018937" cy="150042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935837" y="2416731"/>
            <a:ext cx="2685336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Digital ID Integration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1935837" y="2857500"/>
            <a:ext cx="6494978" cy="652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Increasing integration with national digital ID systems and mobile verification platforms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184" y="3713440"/>
            <a:ext cx="1018937" cy="150042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935837" y="3917156"/>
            <a:ext cx="2547461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AI Enhancement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1935837" y="4357926"/>
            <a:ext cx="6494978" cy="652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AI-powered biometric verification promises improved accuracy and processing speed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184" y="5213866"/>
            <a:ext cx="1018937" cy="150042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935837" y="5417582"/>
            <a:ext cx="2547461" cy="3184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C9C9C0"/>
                </a:solidFill>
                <a:latin typeface="Tomorrow Semi Bold" pitchFamily="34" charset="0"/>
                <a:ea typeface="Tomorrow Semi Bold" pitchFamily="34" charset="-122"/>
                <a:cs typeface="Tomorrow Semi Bold" pitchFamily="34" charset="-120"/>
              </a:rPr>
              <a:t>Global Cooperation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1935837" y="5858351"/>
            <a:ext cx="6494978" cy="652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International collaboration needed to share best practices and establish universal standards</a:t>
            </a:r>
            <a:endParaRPr lang="en-US" sz="1600" dirty="0"/>
          </a:p>
        </p:txBody>
      </p:sp>
      <p:sp>
        <p:nvSpPr>
          <p:cNvPr id="13" name="Text 7"/>
          <p:cNvSpPr/>
          <p:nvPr/>
        </p:nvSpPr>
        <p:spPr>
          <a:xfrm>
            <a:off x="713184" y="6943487"/>
            <a:ext cx="7717631" cy="6522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600" dirty="0">
                <a:solidFill>
                  <a:srgbClr val="C9C9C0"/>
                </a:solidFill>
                <a:latin typeface="Tomorrow" pitchFamily="34" charset="0"/>
                <a:ea typeface="Tomorrow" pitchFamily="34" charset="-122"/>
                <a:cs typeface="Tomorrow" pitchFamily="34" charset="-120"/>
              </a:rPr>
              <a:t>The convergence of emerging technologies will create new opportunities and challenges for democratic processes worldwide.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bg1">
            <a:lumMod val="95000"/>
          </a:schemeClr>
        </a:solidFill>
        <a:ln w="6350">
          <a:noFill/>
        </a:ln>
      </a:spPr>
      <a:bodyPr vert="horz" lIns="0" tIns="0" rIns="0" bIns="0" rtlCol="0" anchor="ctr"/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763</Words>
  <Application>Microsoft Office PowerPoint</Application>
  <PresentationFormat>Custom</PresentationFormat>
  <Paragraphs>104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Tomorrow Semi Bold</vt:lpstr>
      <vt:lpstr>Tomorrow</vt:lpstr>
      <vt:lpstr>Arial</vt:lpstr>
      <vt:lpstr>Tomorrow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Andrea De Vizio</dc:creator>
  <cp:lastModifiedBy>Andrea De Vizio</cp:lastModifiedBy>
  <cp:revision>6</cp:revision>
  <dcterms:created xsi:type="dcterms:W3CDTF">2025-10-08T19:59:54Z</dcterms:created>
  <dcterms:modified xsi:type="dcterms:W3CDTF">2025-10-13T04:34:15Z</dcterms:modified>
</cp:coreProperties>
</file>